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6" r:id="rId6"/>
    <p:sldId id="293" r:id="rId7"/>
    <p:sldId id="284" r:id="rId8"/>
    <p:sldId id="280" r:id="rId9"/>
    <p:sldId id="294" r:id="rId10"/>
    <p:sldId id="269" r:id="rId11"/>
    <p:sldId id="261" r:id="rId12"/>
    <p:sldId id="271" r:id="rId13"/>
    <p:sldId id="282" r:id="rId14"/>
    <p:sldId id="267" r:id="rId15"/>
    <p:sldId id="272" r:id="rId16"/>
    <p:sldId id="292" r:id="rId17"/>
    <p:sldId id="266" r:id="rId18"/>
    <p:sldId id="274" r:id="rId19"/>
    <p:sldId id="276" r:id="rId20"/>
    <p:sldId id="277" r:id="rId21"/>
    <p:sldId id="26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obel Owens" initials="IO" lastIdx="1" clrIdx="0">
    <p:extLst>
      <p:ext uri="{19B8F6BF-5375-455C-9EA6-DF929625EA0E}">
        <p15:presenceInfo xmlns:p15="http://schemas.microsoft.com/office/powerpoint/2012/main" userId="S::IsobelOwens@openvie.com::886b910e-374c-498c-8209-4a63828babfc" providerId="AD"/>
      </p:ext>
    </p:extLst>
  </p:cmAuthor>
  <p:cmAuthor id="2" name="Luciana Strait" initials="LS" lastIdx="2" clrIdx="1">
    <p:extLst>
      <p:ext uri="{19B8F6BF-5375-455C-9EA6-DF929625EA0E}">
        <p15:presenceInfo xmlns:p15="http://schemas.microsoft.com/office/powerpoint/2012/main" userId="S::LucianaStrait@Openvie.com::3bdb01da-727f-42ab-a0f8-a43bfcf2623f" providerId="AD"/>
      </p:ext>
    </p:extLst>
  </p:cmAuthor>
  <p:cmAuthor id="3" name="Dorinda Hickey" initials="DH" lastIdx="3" clrIdx="2">
    <p:extLst>
      <p:ext uri="{19B8F6BF-5375-455C-9EA6-DF929625EA0E}">
        <p15:presenceInfo xmlns:p15="http://schemas.microsoft.com/office/powerpoint/2012/main" userId="S::DorindaHickey@openvie.com::5f5e0cce-d8c5-4bdc-8281-502875f602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64AC"/>
    <a:srgbClr val="F7F7F7"/>
    <a:srgbClr val="112A3E"/>
    <a:srgbClr val="ED571B"/>
    <a:srgbClr val="0063C3"/>
    <a:srgbClr val="F09918"/>
    <a:srgbClr val="147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134861-1970-46ED-A9A0-5F07593AD87E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68F05096-B8FA-4980-9D73-7B93198B1D8D}">
      <dgm:prSet custT="1"/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anchor="ctr"/>
        <a:lstStyle/>
        <a:p>
          <a:pPr algn="ctr"/>
          <a:r>
            <a:rPr lang="en-GB" sz="1600" b="1" dirty="0">
              <a:solidFill>
                <a:schemeClr val="tx1"/>
              </a:solidFill>
            </a:rPr>
            <a:t>Understand what the current molecular radiotherapy service looks like</a:t>
          </a:r>
          <a:endParaRPr lang="en-US" sz="1600" b="1" dirty="0">
            <a:solidFill>
              <a:schemeClr val="tx1"/>
            </a:solidFill>
          </a:endParaRPr>
        </a:p>
      </dgm:t>
    </dgm:pt>
    <dgm:pt modelId="{4818F458-F8B3-430C-A78B-CD91AEFF3F1E}" type="parTrans" cxnId="{03123126-AFFE-4EFF-B6C0-B679B728CECB}">
      <dgm:prSet/>
      <dgm:spPr/>
      <dgm:t>
        <a:bodyPr/>
        <a:lstStyle/>
        <a:p>
          <a:endParaRPr lang="en-US"/>
        </a:p>
      </dgm:t>
    </dgm:pt>
    <dgm:pt modelId="{95257326-BC8C-423E-B6E3-5A6057DAC959}" type="sibTrans" cxnId="{03123126-AFFE-4EFF-B6C0-B679B728CECB}">
      <dgm:prSet phldrT="1" phldr="0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0" dirty="0"/>
            <a:t>1</a:t>
          </a:r>
        </a:p>
      </dgm:t>
    </dgm:pt>
    <dgm:pt modelId="{4C75202F-A6BA-40C1-87A1-DE0DA7FA88C7}">
      <dgm:prSet custT="1"/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anchor="ctr"/>
        <a:lstStyle/>
        <a:p>
          <a:pPr algn="ctr"/>
          <a:r>
            <a:rPr lang="en-GB" sz="1600" b="1" dirty="0">
              <a:solidFill>
                <a:schemeClr val="tx1"/>
              </a:solidFill>
            </a:rPr>
            <a:t>Evaluate the current provision and identify opportunities to optimise the service model</a:t>
          </a:r>
          <a:endParaRPr lang="en-US" sz="1600" b="1" dirty="0">
            <a:solidFill>
              <a:schemeClr val="tx1"/>
            </a:solidFill>
          </a:endParaRPr>
        </a:p>
      </dgm:t>
    </dgm:pt>
    <dgm:pt modelId="{F966852F-5672-4427-9924-9B1EFCB226BE}" type="parTrans" cxnId="{638C8B73-9C63-4346-A2E1-340389B8A85F}">
      <dgm:prSet/>
      <dgm:spPr/>
      <dgm:t>
        <a:bodyPr/>
        <a:lstStyle/>
        <a:p>
          <a:endParaRPr lang="en-US"/>
        </a:p>
      </dgm:t>
    </dgm:pt>
    <dgm:pt modelId="{593C43FB-3B15-4BFA-9E33-4DA714E199BC}" type="sibTrans" cxnId="{638C8B73-9C63-4346-A2E1-340389B8A85F}">
      <dgm:prSet phldrT="2" phldr="0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0"/>
            <a:t>2</a:t>
          </a:r>
          <a:endParaRPr lang="en-US" b="0" dirty="0"/>
        </a:p>
      </dgm:t>
    </dgm:pt>
    <dgm:pt modelId="{8271141A-4875-4301-B53B-51EF51D9A9A8}">
      <dgm:prSet custT="1"/>
      <dgm:spPr>
        <a:solidFill>
          <a:schemeClr val="bg1">
            <a:lumMod val="8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gm:spPr>
      <dgm:t>
        <a:bodyPr spcFirstLastPara="0" vert="horz" wrap="square" lIns="186633" tIns="165100" rIns="186633" bIns="16510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Consider alternative models of care and select the approach to take forward</a:t>
          </a:r>
          <a:endParaRPr lang="en-US" sz="16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6F3FFAD2-632E-41FA-B835-47947AA21B8A}" type="parTrans" cxnId="{3B0264C5-0100-4AFC-B691-B9F4E69F20ED}">
      <dgm:prSet/>
      <dgm:spPr/>
      <dgm:t>
        <a:bodyPr/>
        <a:lstStyle/>
        <a:p>
          <a:endParaRPr lang="en-US"/>
        </a:p>
      </dgm:t>
    </dgm:pt>
    <dgm:pt modelId="{CCE31738-34E7-4FFD-BB0B-E7C7EBE02E5F}" type="sibTrans" cxnId="{3B0264C5-0100-4AFC-B691-B9F4E69F20ED}">
      <dgm:prSet phldrT="3" phldr="0" custT="1"/>
      <dgm:spPr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42542" tIns="42542" rIns="42542" bIns="42542" numCol="1" spcCol="1270" anchor="ctr" anchorCtr="0"/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kern="120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3</a:t>
          </a:r>
          <a:endParaRPr lang="en-US" sz="4800" b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8CE3D9D5-83FC-439C-AB6D-F360B699DECA}">
      <dgm:prSet custT="1"/>
      <dgm:spPr>
        <a:solidFill>
          <a:schemeClr val="bg1">
            <a:lumMod val="8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gm:spPr>
      <dgm:t>
        <a:bodyPr spcFirstLastPara="0" vert="horz" wrap="square" lIns="186633" tIns="165100" rIns="186633" bIns="16510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Develop an implementation plan with key actions and responsibilities</a:t>
          </a:r>
          <a:endParaRPr lang="en-US" sz="16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D6545432-77BE-4BF4-B1B1-9DDCF1A92E96}" type="parTrans" cxnId="{91E72273-E5EE-489C-823A-524813484B88}">
      <dgm:prSet/>
      <dgm:spPr/>
      <dgm:t>
        <a:bodyPr/>
        <a:lstStyle/>
        <a:p>
          <a:endParaRPr lang="en-US"/>
        </a:p>
      </dgm:t>
    </dgm:pt>
    <dgm:pt modelId="{B48D819D-D187-40D5-BA96-5D257759074C}" type="sibTrans" cxnId="{91E72273-E5EE-489C-823A-524813484B88}">
      <dgm:prSet phldrT="4" phldr="0" custT="1"/>
      <dgm:spPr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gm:spPr>
      <dgm:t>
        <a:bodyPr spcFirstLastPara="0" vert="horz" wrap="square" lIns="42542" tIns="42542" rIns="42542" bIns="42542" numCol="1" spcCol="1270" anchor="ctr" anchorCtr="0"/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kern="120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4</a:t>
          </a:r>
          <a:endParaRPr lang="en-US" sz="4800" b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B365293-5F00-41C8-A5CB-A67535156FAF}" type="pres">
      <dgm:prSet presAssocID="{BF134861-1970-46ED-A9A0-5F07593AD87E}" presName="linearFlow" presStyleCnt="0">
        <dgm:presLayoutVars>
          <dgm:dir/>
          <dgm:animLvl val="lvl"/>
          <dgm:resizeHandles val="exact"/>
        </dgm:presLayoutVars>
      </dgm:prSet>
      <dgm:spPr/>
    </dgm:pt>
    <dgm:pt modelId="{8E1CC4AF-1A2C-4F09-8108-E9D1D6F9F5AB}" type="pres">
      <dgm:prSet presAssocID="{68F05096-B8FA-4980-9D73-7B93198B1D8D}" presName="compositeNode" presStyleCnt="0"/>
      <dgm:spPr/>
    </dgm:pt>
    <dgm:pt modelId="{E147D9C1-CC7E-44B7-AA95-439FC37C5D70}" type="pres">
      <dgm:prSet presAssocID="{68F05096-B8FA-4980-9D73-7B93198B1D8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B027B8E-CE44-46BF-899D-F9788CC9D434}" type="pres">
      <dgm:prSet presAssocID="{68F05096-B8FA-4980-9D73-7B93198B1D8D}" presName="parSh" presStyleCnt="0"/>
      <dgm:spPr/>
    </dgm:pt>
    <dgm:pt modelId="{341BB230-6C8A-4687-B48D-15EE39EA58B9}" type="pres">
      <dgm:prSet presAssocID="{68F05096-B8FA-4980-9D73-7B93198B1D8D}" presName="lineNode" presStyleLbl="alignAccFollowNode1" presStyleIdx="0" presStyleCnt="12"/>
      <dgm:spPr/>
    </dgm:pt>
    <dgm:pt modelId="{98DCA59A-48E2-4DEB-B03D-3E582083090F}" type="pres">
      <dgm:prSet presAssocID="{68F05096-B8FA-4980-9D73-7B93198B1D8D}" presName="lineArrowNode" presStyleLbl="alignAccFollowNode1" presStyleIdx="1" presStyleCnt="12"/>
      <dgm:spPr/>
    </dgm:pt>
    <dgm:pt modelId="{4676CC6E-356E-4F4F-91A1-56F469975716}" type="pres">
      <dgm:prSet presAssocID="{95257326-BC8C-423E-B6E3-5A6057DAC959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7BC34DF3-A0F0-4261-8270-88460C51E4CB}" type="pres">
      <dgm:prSet presAssocID="{95257326-BC8C-423E-B6E3-5A6057DAC959}" presName="spacerBetweenCircleAndCallout" presStyleCnt="0">
        <dgm:presLayoutVars/>
      </dgm:prSet>
      <dgm:spPr/>
    </dgm:pt>
    <dgm:pt modelId="{B2962C61-96C7-4962-9380-DF33371322BF}" type="pres">
      <dgm:prSet presAssocID="{68F05096-B8FA-4980-9D73-7B93198B1D8D}" presName="nodeText" presStyleLbl="alignAccFollowNode1" presStyleIdx="2" presStyleCnt="12">
        <dgm:presLayoutVars>
          <dgm:bulletEnabled val="1"/>
        </dgm:presLayoutVars>
      </dgm:prSet>
      <dgm:spPr/>
    </dgm:pt>
    <dgm:pt modelId="{EC5FF3E2-9B5D-4124-A098-2791ADAC9C02}" type="pres">
      <dgm:prSet presAssocID="{95257326-BC8C-423E-B6E3-5A6057DAC959}" presName="sibTransComposite" presStyleCnt="0"/>
      <dgm:spPr/>
    </dgm:pt>
    <dgm:pt modelId="{CCEB587B-9B3C-489C-90D1-463385F5276D}" type="pres">
      <dgm:prSet presAssocID="{4C75202F-A6BA-40C1-87A1-DE0DA7FA88C7}" presName="compositeNode" presStyleCnt="0"/>
      <dgm:spPr/>
    </dgm:pt>
    <dgm:pt modelId="{D1BE30B2-E0C9-4EA1-8186-6E8EEF8FFF4A}" type="pres">
      <dgm:prSet presAssocID="{4C75202F-A6BA-40C1-87A1-DE0DA7FA88C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D37774E-48FE-4108-A8DE-FA35F94B4C22}" type="pres">
      <dgm:prSet presAssocID="{4C75202F-A6BA-40C1-87A1-DE0DA7FA88C7}" presName="parSh" presStyleCnt="0"/>
      <dgm:spPr/>
    </dgm:pt>
    <dgm:pt modelId="{5C148F9B-6EF7-48DB-BD4D-2A1EBDB3820F}" type="pres">
      <dgm:prSet presAssocID="{4C75202F-A6BA-40C1-87A1-DE0DA7FA88C7}" presName="lineNode" presStyleLbl="alignAccFollowNode1" presStyleIdx="3" presStyleCnt="12"/>
      <dgm:spPr/>
    </dgm:pt>
    <dgm:pt modelId="{F4DCD5F4-2922-448A-966A-CD51DBC771B5}" type="pres">
      <dgm:prSet presAssocID="{4C75202F-A6BA-40C1-87A1-DE0DA7FA88C7}" presName="lineArrowNode" presStyleLbl="alignAccFollowNode1" presStyleIdx="4" presStyleCnt="12"/>
      <dgm:spPr/>
    </dgm:pt>
    <dgm:pt modelId="{A867EEC4-B696-4ECF-82D2-E255B14DF7F4}" type="pres">
      <dgm:prSet presAssocID="{593C43FB-3B15-4BFA-9E33-4DA714E199BC}" presName="sibTransNodeCircle" presStyleLbl="alignNode1" presStyleIdx="1" presStyleCnt="4">
        <dgm:presLayoutVars>
          <dgm:chMax val="0"/>
          <dgm:bulletEnabled/>
        </dgm:presLayoutVars>
      </dgm:prSet>
      <dgm:spPr/>
    </dgm:pt>
    <dgm:pt modelId="{9B08C2DA-BB73-411D-B150-2CF2435D1A04}" type="pres">
      <dgm:prSet presAssocID="{593C43FB-3B15-4BFA-9E33-4DA714E199BC}" presName="spacerBetweenCircleAndCallout" presStyleCnt="0">
        <dgm:presLayoutVars/>
      </dgm:prSet>
      <dgm:spPr/>
    </dgm:pt>
    <dgm:pt modelId="{4E3187BC-B8D1-414B-A30B-6EAE50584A1B}" type="pres">
      <dgm:prSet presAssocID="{4C75202F-A6BA-40C1-87A1-DE0DA7FA88C7}" presName="nodeText" presStyleLbl="alignAccFollowNode1" presStyleIdx="5" presStyleCnt="12">
        <dgm:presLayoutVars>
          <dgm:bulletEnabled val="1"/>
        </dgm:presLayoutVars>
      </dgm:prSet>
      <dgm:spPr/>
    </dgm:pt>
    <dgm:pt modelId="{AF24AE6C-AAD6-4B83-9284-0DD60AAB42C0}" type="pres">
      <dgm:prSet presAssocID="{593C43FB-3B15-4BFA-9E33-4DA714E199BC}" presName="sibTransComposite" presStyleCnt="0"/>
      <dgm:spPr/>
    </dgm:pt>
    <dgm:pt modelId="{D69EA668-B553-46F7-8900-D183F9183929}" type="pres">
      <dgm:prSet presAssocID="{8271141A-4875-4301-B53B-51EF51D9A9A8}" presName="compositeNode" presStyleCnt="0"/>
      <dgm:spPr/>
    </dgm:pt>
    <dgm:pt modelId="{54CCBCD4-1979-4749-AA55-E019DB4FD792}" type="pres">
      <dgm:prSet presAssocID="{8271141A-4875-4301-B53B-51EF51D9A9A8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303411A-9472-4467-A23F-6BD046E47669}" type="pres">
      <dgm:prSet presAssocID="{8271141A-4875-4301-B53B-51EF51D9A9A8}" presName="parSh" presStyleCnt="0"/>
      <dgm:spPr/>
    </dgm:pt>
    <dgm:pt modelId="{78D9A1AB-812D-4D49-B024-812CDECEBF15}" type="pres">
      <dgm:prSet presAssocID="{8271141A-4875-4301-B53B-51EF51D9A9A8}" presName="lineNode" presStyleLbl="alignAccFollowNode1" presStyleIdx="6" presStyleCnt="12"/>
      <dgm:spPr/>
    </dgm:pt>
    <dgm:pt modelId="{7D1341DA-14D4-47E0-B7EF-F4F01103AA28}" type="pres">
      <dgm:prSet presAssocID="{8271141A-4875-4301-B53B-51EF51D9A9A8}" presName="lineArrowNode" presStyleLbl="alignAccFollowNode1" presStyleIdx="7" presStyleCnt="12"/>
      <dgm:spPr/>
    </dgm:pt>
    <dgm:pt modelId="{9059F856-C7FB-493F-BC29-FDE077147922}" type="pres">
      <dgm:prSet presAssocID="{CCE31738-34E7-4FFD-BB0B-E7C7EBE02E5F}" presName="sibTransNodeCircle" presStyleLbl="alignNode1" presStyleIdx="2" presStyleCnt="4">
        <dgm:presLayoutVars>
          <dgm:chMax val="0"/>
          <dgm:bulletEnabled/>
        </dgm:presLayoutVars>
      </dgm:prSet>
      <dgm:spPr>
        <a:xfrm>
          <a:off x="5892666" y="561930"/>
          <a:ext cx="1096277" cy="1096277"/>
        </a:xfrm>
        <a:prstGeom prst="ellipse">
          <a:avLst/>
        </a:prstGeom>
      </dgm:spPr>
    </dgm:pt>
    <dgm:pt modelId="{39CB8C52-2361-4CA6-BFF5-8836EA59BF12}" type="pres">
      <dgm:prSet presAssocID="{CCE31738-34E7-4FFD-BB0B-E7C7EBE02E5F}" presName="spacerBetweenCircleAndCallout" presStyleCnt="0">
        <dgm:presLayoutVars/>
      </dgm:prSet>
      <dgm:spPr/>
    </dgm:pt>
    <dgm:pt modelId="{65B93210-EB73-4F99-8855-1208E8B72086}" type="pres">
      <dgm:prSet presAssocID="{8271141A-4875-4301-B53B-51EF51D9A9A8}" presName="nodeText" presStyleLbl="alignAccFollowNode1" presStyleIdx="8" presStyleCnt="12">
        <dgm:presLayoutVars>
          <dgm:bulletEnabled val="1"/>
        </dgm:presLayoutVars>
      </dgm:prSet>
      <dgm:spPr>
        <a:xfrm>
          <a:off x="5257800" y="1823824"/>
          <a:ext cx="236601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</dgm:spPr>
    </dgm:pt>
    <dgm:pt modelId="{8EF55CF7-B952-4E4D-A70C-CD3C6890EB9D}" type="pres">
      <dgm:prSet presAssocID="{CCE31738-34E7-4FFD-BB0B-E7C7EBE02E5F}" presName="sibTransComposite" presStyleCnt="0"/>
      <dgm:spPr/>
    </dgm:pt>
    <dgm:pt modelId="{7267418D-6C6C-4847-8FA6-6D7FF62B7567}" type="pres">
      <dgm:prSet presAssocID="{8CE3D9D5-83FC-439C-AB6D-F360B699DECA}" presName="compositeNode" presStyleCnt="0"/>
      <dgm:spPr/>
    </dgm:pt>
    <dgm:pt modelId="{F245BC37-D315-4678-9916-7D56DC96734C}" type="pres">
      <dgm:prSet presAssocID="{8CE3D9D5-83FC-439C-AB6D-F360B699DEC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5E38F1CF-CDDA-48EC-9928-0D83B85838C4}" type="pres">
      <dgm:prSet presAssocID="{8CE3D9D5-83FC-439C-AB6D-F360B699DECA}" presName="parSh" presStyleCnt="0"/>
      <dgm:spPr/>
    </dgm:pt>
    <dgm:pt modelId="{C8CEF05A-3D0C-4502-B7E9-BD5D7EBF2E08}" type="pres">
      <dgm:prSet presAssocID="{8CE3D9D5-83FC-439C-AB6D-F360B699DECA}" presName="lineNode" presStyleLbl="alignAccFollowNode1" presStyleIdx="9" presStyleCnt="12"/>
      <dgm:spPr/>
    </dgm:pt>
    <dgm:pt modelId="{C6A98E14-3BAB-4ED2-8A2F-C3446791A9C9}" type="pres">
      <dgm:prSet presAssocID="{8CE3D9D5-83FC-439C-AB6D-F360B699DECA}" presName="lineArrowNode" presStyleLbl="alignAccFollowNode1" presStyleIdx="10" presStyleCnt="12"/>
      <dgm:spPr/>
    </dgm:pt>
    <dgm:pt modelId="{E4A4FFAF-36A9-49B3-A75C-94D48495A555}" type="pres">
      <dgm:prSet presAssocID="{B48D819D-D187-40D5-BA96-5D257759074C}" presName="sibTransNodeCircle" presStyleLbl="alignNode1" presStyleIdx="3" presStyleCnt="4">
        <dgm:presLayoutVars>
          <dgm:chMax val="0"/>
          <dgm:bulletEnabled/>
        </dgm:presLayoutVars>
      </dgm:prSet>
      <dgm:spPr>
        <a:xfrm>
          <a:off x="8521566" y="561930"/>
          <a:ext cx="1096277" cy="1096277"/>
        </a:xfrm>
        <a:prstGeom prst="ellipse">
          <a:avLst/>
        </a:prstGeom>
      </dgm:spPr>
    </dgm:pt>
    <dgm:pt modelId="{142B7127-0CCC-4A4D-B6CD-770DDD9055B5}" type="pres">
      <dgm:prSet presAssocID="{B48D819D-D187-40D5-BA96-5D257759074C}" presName="spacerBetweenCircleAndCallout" presStyleCnt="0">
        <dgm:presLayoutVars/>
      </dgm:prSet>
      <dgm:spPr/>
    </dgm:pt>
    <dgm:pt modelId="{94C93A6B-D3FC-4CD2-A070-8BBC6FC99331}" type="pres">
      <dgm:prSet presAssocID="{8CE3D9D5-83FC-439C-AB6D-F360B699DECA}" presName="nodeText" presStyleLbl="alignAccFollowNode1" presStyleIdx="11" presStyleCnt="12">
        <dgm:presLayoutVars>
          <dgm:bulletEnabled val="1"/>
        </dgm:presLayoutVars>
      </dgm:prSet>
      <dgm:spPr>
        <a:xfrm>
          <a:off x="7886700" y="1823824"/>
          <a:ext cx="236601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</dgm:spPr>
    </dgm:pt>
  </dgm:ptLst>
  <dgm:cxnLst>
    <dgm:cxn modelId="{AD529900-9D0B-41C4-A8B9-1AF6CED5F7BC}" type="presOf" srcId="{8CE3D9D5-83FC-439C-AB6D-F360B699DECA}" destId="{94C93A6B-D3FC-4CD2-A070-8BBC6FC99331}" srcOrd="0" destOrd="0" presId="urn:microsoft.com/office/officeart/2016/7/layout/LinearArrowProcessNumbered"/>
    <dgm:cxn modelId="{2F53A403-FD68-4F95-AE3F-37BAAB4F0A63}" type="presOf" srcId="{B48D819D-D187-40D5-BA96-5D257759074C}" destId="{E4A4FFAF-36A9-49B3-A75C-94D48495A555}" srcOrd="0" destOrd="0" presId="urn:microsoft.com/office/officeart/2016/7/layout/LinearArrowProcessNumbered"/>
    <dgm:cxn modelId="{9AF09F0D-16B2-40EB-B525-DBB32C2C1BE5}" type="presOf" srcId="{CCE31738-34E7-4FFD-BB0B-E7C7EBE02E5F}" destId="{9059F856-C7FB-493F-BC29-FDE077147922}" srcOrd="0" destOrd="0" presId="urn:microsoft.com/office/officeart/2016/7/layout/LinearArrowProcessNumbered"/>
    <dgm:cxn modelId="{03123126-AFFE-4EFF-B6C0-B679B728CECB}" srcId="{BF134861-1970-46ED-A9A0-5F07593AD87E}" destId="{68F05096-B8FA-4980-9D73-7B93198B1D8D}" srcOrd="0" destOrd="0" parTransId="{4818F458-F8B3-430C-A78B-CD91AEFF3F1E}" sibTransId="{95257326-BC8C-423E-B6E3-5A6057DAC959}"/>
    <dgm:cxn modelId="{91E72273-E5EE-489C-823A-524813484B88}" srcId="{BF134861-1970-46ED-A9A0-5F07593AD87E}" destId="{8CE3D9D5-83FC-439C-AB6D-F360B699DECA}" srcOrd="3" destOrd="0" parTransId="{D6545432-77BE-4BF4-B1B1-9DDCF1A92E96}" sibTransId="{B48D819D-D187-40D5-BA96-5D257759074C}"/>
    <dgm:cxn modelId="{638C8B73-9C63-4346-A2E1-340389B8A85F}" srcId="{BF134861-1970-46ED-A9A0-5F07593AD87E}" destId="{4C75202F-A6BA-40C1-87A1-DE0DA7FA88C7}" srcOrd="1" destOrd="0" parTransId="{F966852F-5672-4427-9924-9B1EFCB226BE}" sibTransId="{593C43FB-3B15-4BFA-9E33-4DA714E199BC}"/>
    <dgm:cxn modelId="{A4E69C8D-9E67-4A8C-BDD8-276A2A70A165}" type="presOf" srcId="{8271141A-4875-4301-B53B-51EF51D9A9A8}" destId="{65B93210-EB73-4F99-8855-1208E8B72086}" srcOrd="0" destOrd="0" presId="urn:microsoft.com/office/officeart/2016/7/layout/LinearArrowProcessNumbered"/>
    <dgm:cxn modelId="{08BEEF90-8624-45AA-B848-118347C708EE}" type="presOf" srcId="{68F05096-B8FA-4980-9D73-7B93198B1D8D}" destId="{B2962C61-96C7-4962-9380-DF33371322BF}" srcOrd="0" destOrd="0" presId="urn:microsoft.com/office/officeart/2016/7/layout/LinearArrowProcessNumbered"/>
    <dgm:cxn modelId="{5C02E491-2004-478A-920C-62C238DECCBF}" type="presOf" srcId="{95257326-BC8C-423E-B6E3-5A6057DAC959}" destId="{4676CC6E-356E-4F4F-91A1-56F469975716}" srcOrd="0" destOrd="0" presId="urn:microsoft.com/office/officeart/2016/7/layout/LinearArrowProcessNumbered"/>
    <dgm:cxn modelId="{B17275B3-638A-4500-ACB5-C30E191A2298}" type="presOf" srcId="{4C75202F-A6BA-40C1-87A1-DE0DA7FA88C7}" destId="{4E3187BC-B8D1-414B-A30B-6EAE50584A1B}" srcOrd="0" destOrd="0" presId="urn:microsoft.com/office/officeart/2016/7/layout/LinearArrowProcessNumbered"/>
    <dgm:cxn modelId="{3B0264C5-0100-4AFC-B691-B9F4E69F20ED}" srcId="{BF134861-1970-46ED-A9A0-5F07593AD87E}" destId="{8271141A-4875-4301-B53B-51EF51D9A9A8}" srcOrd="2" destOrd="0" parTransId="{6F3FFAD2-632E-41FA-B835-47947AA21B8A}" sibTransId="{CCE31738-34E7-4FFD-BB0B-E7C7EBE02E5F}"/>
    <dgm:cxn modelId="{BA5C97CE-1B3A-42B3-946F-E1DF2E8AE0FE}" type="presOf" srcId="{593C43FB-3B15-4BFA-9E33-4DA714E199BC}" destId="{A867EEC4-B696-4ECF-82D2-E255B14DF7F4}" srcOrd="0" destOrd="0" presId="urn:microsoft.com/office/officeart/2016/7/layout/LinearArrowProcessNumbered"/>
    <dgm:cxn modelId="{EFB72CE9-41E5-4007-8FF3-E29B76FAD75A}" type="presOf" srcId="{BF134861-1970-46ED-A9A0-5F07593AD87E}" destId="{BB365293-5F00-41C8-A5CB-A67535156FAF}" srcOrd="0" destOrd="0" presId="urn:microsoft.com/office/officeart/2016/7/layout/LinearArrowProcessNumbered"/>
    <dgm:cxn modelId="{D54A63A7-6FFD-4259-9DE1-F567BFEFE24D}" type="presParOf" srcId="{BB365293-5F00-41C8-A5CB-A67535156FAF}" destId="{8E1CC4AF-1A2C-4F09-8108-E9D1D6F9F5AB}" srcOrd="0" destOrd="0" presId="urn:microsoft.com/office/officeart/2016/7/layout/LinearArrowProcessNumbered"/>
    <dgm:cxn modelId="{EA04CD21-3A9F-46A0-BA1D-EADD0075D069}" type="presParOf" srcId="{8E1CC4AF-1A2C-4F09-8108-E9D1D6F9F5AB}" destId="{E147D9C1-CC7E-44B7-AA95-439FC37C5D70}" srcOrd="0" destOrd="0" presId="urn:microsoft.com/office/officeart/2016/7/layout/LinearArrowProcessNumbered"/>
    <dgm:cxn modelId="{C1FAE590-779F-4F6A-B2FC-8A263801AC0F}" type="presParOf" srcId="{8E1CC4AF-1A2C-4F09-8108-E9D1D6F9F5AB}" destId="{6B027B8E-CE44-46BF-899D-F9788CC9D434}" srcOrd="1" destOrd="0" presId="urn:microsoft.com/office/officeart/2016/7/layout/LinearArrowProcessNumbered"/>
    <dgm:cxn modelId="{658BC521-EE6E-4772-994C-2D2AB7A6BDBC}" type="presParOf" srcId="{6B027B8E-CE44-46BF-899D-F9788CC9D434}" destId="{341BB230-6C8A-4687-B48D-15EE39EA58B9}" srcOrd="0" destOrd="0" presId="urn:microsoft.com/office/officeart/2016/7/layout/LinearArrowProcessNumbered"/>
    <dgm:cxn modelId="{5F2A78A6-221F-416E-87A4-701D24EC258F}" type="presParOf" srcId="{6B027B8E-CE44-46BF-899D-F9788CC9D434}" destId="{98DCA59A-48E2-4DEB-B03D-3E582083090F}" srcOrd="1" destOrd="0" presId="urn:microsoft.com/office/officeart/2016/7/layout/LinearArrowProcessNumbered"/>
    <dgm:cxn modelId="{8C511164-7F3C-47F9-9DE6-0092F3D84F74}" type="presParOf" srcId="{6B027B8E-CE44-46BF-899D-F9788CC9D434}" destId="{4676CC6E-356E-4F4F-91A1-56F469975716}" srcOrd="2" destOrd="0" presId="urn:microsoft.com/office/officeart/2016/7/layout/LinearArrowProcessNumbered"/>
    <dgm:cxn modelId="{122337D2-D749-4DE7-8740-A94198AFF2FF}" type="presParOf" srcId="{6B027B8E-CE44-46BF-899D-F9788CC9D434}" destId="{7BC34DF3-A0F0-4261-8270-88460C51E4CB}" srcOrd="3" destOrd="0" presId="urn:microsoft.com/office/officeart/2016/7/layout/LinearArrowProcessNumbered"/>
    <dgm:cxn modelId="{48792F1A-EC7D-41E1-8AA6-41B909F3CADF}" type="presParOf" srcId="{8E1CC4AF-1A2C-4F09-8108-E9D1D6F9F5AB}" destId="{B2962C61-96C7-4962-9380-DF33371322BF}" srcOrd="2" destOrd="0" presId="urn:microsoft.com/office/officeart/2016/7/layout/LinearArrowProcessNumbered"/>
    <dgm:cxn modelId="{6B020926-0232-48AF-AEA8-53147AB7CCC8}" type="presParOf" srcId="{BB365293-5F00-41C8-A5CB-A67535156FAF}" destId="{EC5FF3E2-9B5D-4124-A098-2791ADAC9C02}" srcOrd="1" destOrd="0" presId="urn:microsoft.com/office/officeart/2016/7/layout/LinearArrowProcessNumbered"/>
    <dgm:cxn modelId="{27C5C25B-4EBA-4DC6-9FBE-25AD9376A017}" type="presParOf" srcId="{BB365293-5F00-41C8-A5CB-A67535156FAF}" destId="{CCEB587B-9B3C-489C-90D1-463385F5276D}" srcOrd="2" destOrd="0" presId="urn:microsoft.com/office/officeart/2016/7/layout/LinearArrowProcessNumbered"/>
    <dgm:cxn modelId="{C5112788-D32B-44E7-8969-9F728DF26F74}" type="presParOf" srcId="{CCEB587B-9B3C-489C-90D1-463385F5276D}" destId="{D1BE30B2-E0C9-4EA1-8186-6E8EEF8FFF4A}" srcOrd="0" destOrd="0" presId="urn:microsoft.com/office/officeart/2016/7/layout/LinearArrowProcessNumbered"/>
    <dgm:cxn modelId="{91AF6802-1B66-4B58-BB8A-19E011A0AD94}" type="presParOf" srcId="{CCEB587B-9B3C-489C-90D1-463385F5276D}" destId="{AD37774E-48FE-4108-A8DE-FA35F94B4C22}" srcOrd="1" destOrd="0" presId="urn:microsoft.com/office/officeart/2016/7/layout/LinearArrowProcessNumbered"/>
    <dgm:cxn modelId="{846BD055-5762-456D-833E-E6957DC90FED}" type="presParOf" srcId="{AD37774E-48FE-4108-A8DE-FA35F94B4C22}" destId="{5C148F9B-6EF7-48DB-BD4D-2A1EBDB3820F}" srcOrd="0" destOrd="0" presId="urn:microsoft.com/office/officeart/2016/7/layout/LinearArrowProcessNumbered"/>
    <dgm:cxn modelId="{C704A891-B572-4D9C-9A31-1EB7F198C525}" type="presParOf" srcId="{AD37774E-48FE-4108-A8DE-FA35F94B4C22}" destId="{F4DCD5F4-2922-448A-966A-CD51DBC771B5}" srcOrd="1" destOrd="0" presId="urn:microsoft.com/office/officeart/2016/7/layout/LinearArrowProcessNumbered"/>
    <dgm:cxn modelId="{946128B8-A750-4C15-B7BA-D981E7A50906}" type="presParOf" srcId="{AD37774E-48FE-4108-A8DE-FA35F94B4C22}" destId="{A867EEC4-B696-4ECF-82D2-E255B14DF7F4}" srcOrd="2" destOrd="0" presId="urn:microsoft.com/office/officeart/2016/7/layout/LinearArrowProcessNumbered"/>
    <dgm:cxn modelId="{7F9D5856-1EB5-4CBF-8BB0-EE3766C92F94}" type="presParOf" srcId="{AD37774E-48FE-4108-A8DE-FA35F94B4C22}" destId="{9B08C2DA-BB73-411D-B150-2CF2435D1A04}" srcOrd="3" destOrd="0" presId="urn:microsoft.com/office/officeart/2016/7/layout/LinearArrowProcessNumbered"/>
    <dgm:cxn modelId="{5E643506-7B8B-4CC9-B76D-7896DF27507C}" type="presParOf" srcId="{CCEB587B-9B3C-489C-90D1-463385F5276D}" destId="{4E3187BC-B8D1-414B-A30B-6EAE50584A1B}" srcOrd="2" destOrd="0" presId="urn:microsoft.com/office/officeart/2016/7/layout/LinearArrowProcessNumbered"/>
    <dgm:cxn modelId="{1F1DE516-E29D-49E4-87A0-8B4128035526}" type="presParOf" srcId="{BB365293-5F00-41C8-A5CB-A67535156FAF}" destId="{AF24AE6C-AAD6-4B83-9284-0DD60AAB42C0}" srcOrd="3" destOrd="0" presId="urn:microsoft.com/office/officeart/2016/7/layout/LinearArrowProcessNumbered"/>
    <dgm:cxn modelId="{2986A891-5DDB-48F8-953F-E42A4D6528A7}" type="presParOf" srcId="{BB365293-5F00-41C8-A5CB-A67535156FAF}" destId="{D69EA668-B553-46F7-8900-D183F9183929}" srcOrd="4" destOrd="0" presId="urn:microsoft.com/office/officeart/2016/7/layout/LinearArrowProcessNumbered"/>
    <dgm:cxn modelId="{0409D89C-F7A7-4B10-A56B-446CED26CA68}" type="presParOf" srcId="{D69EA668-B553-46F7-8900-D183F9183929}" destId="{54CCBCD4-1979-4749-AA55-E019DB4FD792}" srcOrd="0" destOrd="0" presId="urn:microsoft.com/office/officeart/2016/7/layout/LinearArrowProcessNumbered"/>
    <dgm:cxn modelId="{5CBFCB03-AEA1-4506-BEC2-BA2C6BB0A16B}" type="presParOf" srcId="{D69EA668-B553-46F7-8900-D183F9183929}" destId="{C303411A-9472-4467-A23F-6BD046E47669}" srcOrd="1" destOrd="0" presId="urn:microsoft.com/office/officeart/2016/7/layout/LinearArrowProcessNumbered"/>
    <dgm:cxn modelId="{7C2B974D-694C-4A07-A7D9-827B3C88DEE2}" type="presParOf" srcId="{C303411A-9472-4467-A23F-6BD046E47669}" destId="{78D9A1AB-812D-4D49-B024-812CDECEBF15}" srcOrd="0" destOrd="0" presId="urn:microsoft.com/office/officeart/2016/7/layout/LinearArrowProcessNumbered"/>
    <dgm:cxn modelId="{6D329B6C-4A27-475B-B564-7D43E8CA42AC}" type="presParOf" srcId="{C303411A-9472-4467-A23F-6BD046E47669}" destId="{7D1341DA-14D4-47E0-B7EF-F4F01103AA28}" srcOrd="1" destOrd="0" presId="urn:microsoft.com/office/officeart/2016/7/layout/LinearArrowProcessNumbered"/>
    <dgm:cxn modelId="{B7FFB48D-9B3F-4F39-A894-246586BB3FD9}" type="presParOf" srcId="{C303411A-9472-4467-A23F-6BD046E47669}" destId="{9059F856-C7FB-493F-BC29-FDE077147922}" srcOrd="2" destOrd="0" presId="urn:microsoft.com/office/officeart/2016/7/layout/LinearArrowProcessNumbered"/>
    <dgm:cxn modelId="{1CB0DF4D-5443-470C-9860-1E6DB4F47DB9}" type="presParOf" srcId="{C303411A-9472-4467-A23F-6BD046E47669}" destId="{39CB8C52-2361-4CA6-BFF5-8836EA59BF12}" srcOrd="3" destOrd="0" presId="urn:microsoft.com/office/officeart/2016/7/layout/LinearArrowProcessNumbered"/>
    <dgm:cxn modelId="{DF1E8187-F68F-4CF1-95F6-1CFED097B7E9}" type="presParOf" srcId="{D69EA668-B553-46F7-8900-D183F9183929}" destId="{65B93210-EB73-4F99-8855-1208E8B72086}" srcOrd="2" destOrd="0" presId="urn:microsoft.com/office/officeart/2016/7/layout/LinearArrowProcessNumbered"/>
    <dgm:cxn modelId="{57E18FE3-2533-4BA8-96F5-C201692074DB}" type="presParOf" srcId="{BB365293-5F00-41C8-A5CB-A67535156FAF}" destId="{8EF55CF7-B952-4E4D-A70C-CD3C6890EB9D}" srcOrd="5" destOrd="0" presId="urn:microsoft.com/office/officeart/2016/7/layout/LinearArrowProcessNumbered"/>
    <dgm:cxn modelId="{208A949B-7723-417D-81F2-8F6D04EEFC90}" type="presParOf" srcId="{BB365293-5F00-41C8-A5CB-A67535156FAF}" destId="{7267418D-6C6C-4847-8FA6-6D7FF62B7567}" srcOrd="6" destOrd="0" presId="urn:microsoft.com/office/officeart/2016/7/layout/LinearArrowProcessNumbered"/>
    <dgm:cxn modelId="{FC07D9F5-23B9-41C3-83F1-5CAEA6574E38}" type="presParOf" srcId="{7267418D-6C6C-4847-8FA6-6D7FF62B7567}" destId="{F245BC37-D315-4678-9916-7D56DC96734C}" srcOrd="0" destOrd="0" presId="urn:microsoft.com/office/officeart/2016/7/layout/LinearArrowProcessNumbered"/>
    <dgm:cxn modelId="{0714EA85-1B89-4B3E-9275-85C3291A8DEF}" type="presParOf" srcId="{7267418D-6C6C-4847-8FA6-6D7FF62B7567}" destId="{5E38F1CF-CDDA-48EC-9928-0D83B85838C4}" srcOrd="1" destOrd="0" presId="urn:microsoft.com/office/officeart/2016/7/layout/LinearArrowProcessNumbered"/>
    <dgm:cxn modelId="{EBD96A28-DB45-482B-BD04-5B4D5C136FE5}" type="presParOf" srcId="{5E38F1CF-CDDA-48EC-9928-0D83B85838C4}" destId="{C8CEF05A-3D0C-4502-B7E9-BD5D7EBF2E08}" srcOrd="0" destOrd="0" presId="urn:microsoft.com/office/officeart/2016/7/layout/LinearArrowProcessNumbered"/>
    <dgm:cxn modelId="{2F0A98A1-8233-4DBF-8D2C-D4729C67C267}" type="presParOf" srcId="{5E38F1CF-CDDA-48EC-9928-0D83B85838C4}" destId="{C6A98E14-3BAB-4ED2-8A2F-C3446791A9C9}" srcOrd="1" destOrd="0" presId="urn:microsoft.com/office/officeart/2016/7/layout/LinearArrowProcessNumbered"/>
    <dgm:cxn modelId="{6D9B0FD1-03C1-4BFF-BBD1-A65CA86FC355}" type="presParOf" srcId="{5E38F1CF-CDDA-48EC-9928-0D83B85838C4}" destId="{E4A4FFAF-36A9-49B3-A75C-94D48495A555}" srcOrd="2" destOrd="0" presId="urn:microsoft.com/office/officeart/2016/7/layout/LinearArrowProcessNumbered"/>
    <dgm:cxn modelId="{A6719B97-ECB8-49FE-AB4A-B13742D06B3A}" type="presParOf" srcId="{5E38F1CF-CDDA-48EC-9928-0D83B85838C4}" destId="{142B7127-0CCC-4A4D-B6CD-770DDD9055B5}" srcOrd="3" destOrd="0" presId="urn:microsoft.com/office/officeart/2016/7/layout/LinearArrowProcessNumbered"/>
    <dgm:cxn modelId="{78E08C6F-C5E4-4B1C-8CFC-B8E3710D1C43}" type="presParOf" srcId="{7267418D-6C6C-4847-8FA6-6D7FF62B7567}" destId="{94C93A6B-D3FC-4CD2-A070-8BBC6FC99331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34861-1970-46ED-A9A0-5F07593AD87E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8271141A-4875-4301-B53B-51EF51D9A9A8}">
      <dgm:prSet custT="1"/>
      <dgm:spPr>
        <a:solidFill>
          <a:schemeClr val="bg1">
            <a:lumMod val="50000"/>
            <a:alpha val="90000"/>
          </a:schemeClr>
        </a:solidFill>
      </dgm:spPr>
      <dgm:t>
        <a:bodyPr anchor="ctr"/>
        <a:lstStyle/>
        <a:p>
          <a:pPr algn="ctr"/>
          <a:r>
            <a:rPr lang="en-GB" sz="2000" b="0" dirty="0">
              <a:solidFill>
                <a:schemeClr val="bg1"/>
              </a:solidFill>
            </a:rPr>
            <a:t>Consider alternative models of care and select the approach to take forward</a:t>
          </a:r>
          <a:endParaRPr lang="en-US" sz="2000" b="0" dirty="0">
            <a:solidFill>
              <a:schemeClr val="bg1"/>
            </a:solidFill>
          </a:endParaRPr>
        </a:p>
      </dgm:t>
    </dgm:pt>
    <dgm:pt modelId="{6F3FFAD2-632E-41FA-B835-47947AA21B8A}" type="parTrans" cxnId="{3B0264C5-0100-4AFC-B691-B9F4E69F20ED}">
      <dgm:prSet/>
      <dgm:spPr/>
      <dgm:t>
        <a:bodyPr/>
        <a:lstStyle/>
        <a:p>
          <a:endParaRPr lang="en-US"/>
        </a:p>
      </dgm:t>
    </dgm:pt>
    <dgm:pt modelId="{CCE31738-34E7-4FFD-BB0B-E7C7EBE02E5F}" type="sibTrans" cxnId="{3B0264C5-0100-4AFC-B691-B9F4E69F20ED}">
      <dgm:prSet phldrT="3" phldr="0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3</a:t>
          </a:r>
        </a:p>
      </dgm:t>
    </dgm:pt>
    <dgm:pt modelId="{8CE3D9D5-83FC-439C-AB6D-F360B699DECA}">
      <dgm:prSet custT="1"/>
      <dgm:spPr>
        <a:solidFill>
          <a:schemeClr val="bg1">
            <a:lumMod val="50000"/>
            <a:alpha val="90000"/>
          </a:schemeClr>
        </a:solidFill>
      </dgm:spPr>
      <dgm:t>
        <a:bodyPr anchor="ctr"/>
        <a:lstStyle/>
        <a:p>
          <a:pPr algn="ctr"/>
          <a:r>
            <a:rPr lang="en-GB" sz="2000" b="0" dirty="0">
              <a:solidFill>
                <a:schemeClr val="bg1"/>
              </a:solidFill>
            </a:rPr>
            <a:t>Develop an implementation plan with key actions and responsibilities</a:t>
          </a:r>
          <a:endParaRPr lang="en-US" sz="2000" b="0" dirty="0">
            <a:solidFill>
              <a:schemeClr val="bg1"/>
            </a:solidFill>
          </a:endParaRPr>
        </a:p>
      </dgm:t>
    </dgm:pt>
    <dgm:pt modelId="{D6545432-77BE-4BF4-B1B1-9DDCF1A92E96}" type="parTrans" cxnId="{91E72273-E5EE-489C-823A-524813484B88}">
      <dgm:prSet/>
      <dgm:spPr/>
      <dgm:t>
        <a:bodyPr/>
        <a:lstStyle/>
        <a:p>
          <a:endParaRPr lang="en-US"/>
        </a:p>
      </dgm:t>
    </dgm:pt>
    <dgm:pt modelId="{B48D819D-D187-40D5-BA96-5D257759074C}" type="sibTrans" cxnId="{91E72273-E5EE-489C-823A-524813484B88}">
      <dgm:prSet phldrT="4" phldr="0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4</a:t>
          </a:r>
        </a:p>
      </dgm:t>
    </dgm:pt>
    <dgm:pt modelId="{BB365293-5F00-41C8-A5CB-A67535156FAF}" type="pres">
      <dgm:prSet presAssocID="{BF134861-1970-46ED-A9A0-5F07593AD87E}" presName="linearFlow" presStyleCnt="0">
        <dgm:presLayoutVars>
          <dgm:dir/>
          <dgm:animLvl val="lvl"/>
          <dgm:resizeHandles val="exact"/>
        </dgm:presLayoutVars>
      </dgm:prSet>
      <dgm:spPr/>
    </dgm:pt>
    <dgm:pt modelId="{D69EA668-B553-46F7-8900-D183F9183929}" type="pres">
      <dgm:prSet presAssocID="{8271141A-4875-4301-B53B-51EF51D9A9A8}" presName="compositeNode" presStyleCnt="0"/>
      <dgm:spPr/>
    </dgm:pt>
    <dgm:pt modelId="{54CCBCD4-1979-4749-AA55-E019DB4FD792}" type="pres">
      <dgm:prSet presAssocID="{8271141A-4875-4301-B53B-51EF51D9A9A8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303411A-9472-4467-A23F-6BD046E47669}" type="pres">
      <dgm:prSet presAssocID="{8271141A-4875-4301-B53B-51EF51D9A9A8}" presName="parSh" presStyleCnt="0"/>
      <dgm:spPr/>
    </dgm:pt>
    <dgm:pt modelId="{78D9A1AB-812D-4D49-B024-812CDECEBF15}" type="pres">
      <dgm:prSet presAssocID="{8271141A-4875-4301-B53B-51EF51D9A9A8}" presName="lineNode" presStyleLbl="alignAccFollowNode1" presStyleIdx="0" presStyleCnt="6"/>
      <dgm:spPr/>
    </dgm:pt>
    <dgm:pt modelId="{7D1341DA-14D4-47E0-B7EF-F4F01103AA28}" type="pres">
      <dgm:prSet presAssocID="{8271141A-4875-4301-B53B-51EF51D9A9A8}" presName="lineArrowNode" presStyleLbl="alignAccFollowNode1" presStyleIdx="1" presStyleCnt="6"/>
      <dgm:spPr/>
    </dgm:pt>
    <dgm:pt modelId="{9059F856-C7FB-493F-BC29-FDE077147922}" type="pres">
      <dgm:prSet presAssocID="{CCE31738-34E7-4FFD-BB0B-E7C7EBE02E5F}" presName="sibTransNodeCircle" presStyleLbl="alignNode1" presStyleIdx="0" presStyleCnt="2">
        <dgm:presLayoutVars>
          <dgm:chMax val="0"/>
          <dgm:bulletEnabled/>
        </dgm:presLayoutVars>
      </dgm:prSet>
      <dgm:spPr/>
    </dgm:pt>
    <dgm:pt modelId="{39CB8C52-2361-4CA6-BFF5-8836EA59BF12}" type="pres">
      <dgm:prSet presAssocID="{CCE31738-34E7-4FFD-BB0B-E7C7EBE02E5F}" presName="spacerBetweenCircleAndCallout" presStyleCnt="0">
        <dgm:presLayoutVars/>
      </dgm:prSet>
      <dgm:spPr/>
    </dgm:pt>
    <dgm:pt modelId="{65B93210-EB73-4F99-8855-1208E8B72086}" type="pres">
      <dgm:prSet presAssocID="{8271141A-4875-4301-B53B-51EF51D9A9A8}" presName="nodeText" presStyleLbl="alignAccFollowNode1" presStyleIdx="2" presStyleCnt="6">
        <dgm:presLayoutVars>
          <dgm:bulletEnabled val="1"/>
        </dgm:presLayoutVars>
      </dgm:prSet>
      <dgm:spPr/>
    </dgm:pt>
    <dgm:pt modelId="{8EF55CF7-B952-4E4D-A70C-CD3C6890EB9D}" type="pres">
      <dgm:prSet presAssocID="{CCE31738-34E7-4FFD-BB0B-E7C7EBE02E5F}" presName="sibTransComposite" presStyleCnt="0"/>
      <dgm:spPr/>
    </dgm:pt>
    <dgm:pt modelId="{7267418D-6C6C-4847-8FA6-6D7FF62B7567}" type="pres">
      <dgm:prSet presAssocID="{8CE3D9D5-83FC-439C-AB6D-F360B699DECA}" presName="compositeNode" presStyleCnt="0"/>
      <dgm:spPr/>
    </dgm:pt>
    <dgm:pt modelId="{F245BC37-D315-4678-9916-7D56DC96734C}" type="pres">
      <dgm:prSet presAssocID="{8CE3D9D5-83FC-439C-AB6D-F360B699DEC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5E38F1CF-CDDA-48EC-9928-0D83B85838C4}" type="pres">
      <dgm:prSet presAssocID="{8CE3D9D5-83FC-439C-AB6D-F360B699DECA}" presName="parSh" presStyleCnt="0"/>
      <dgm:spPr/>
    </dgm:pt>
    <dgm:pt modelId="{C8CEF05A-3D0C-4502-B7E9-BD5D7EBF2E08}" type="pres">
      <dgm:prSet presAssocID="{8CE3D9D5-83FC-439C-AB6D-F360B699DECA}" presName="lineNode" presStyleLbl="alignAccFollowNode1" presStyleIdx="3" presStyleCnt="6"/>
      <dgm:spPr/>
    </dgm:pt>
    <dgm:pt modelId="{C6A98E14-3BAB-4ED2-8A2F-C3446791A9C9}" type="pres">
      <dgm:prSet presAssocID="{8CE3D9D5-83FC-439C-AB6D-F360B699DECA}" presName="lineArrowNode" presStyleLbl="alignAccFollowNode1" presStyleIdx="4" presStyleCnt="6"/>
      <dgm:spPr/>
    </dgm:pt>
    <dgm:pt modelId="{E4A4FFAF-36A9-49B3-A75C-94D48495A555}" type="pres">
      <dgm:prSet presAssocID="{B48D819D-D187-40D5-BA96-5D257759074C}" presName="sibTransNodeCircle" presStyleLbl="alignNode1" presStyleIdx="1" presStyleCnt="2">
        <dgm:presLayoutVars>
          <dgm:chMax val="0"/>
          <dgm:bulletEnabled/>
        </dgm:presLayoutVars>
      </dgm:prSet>
      <dgm:spPr/>
    </dgm:pt>
    <dgm:pt modelId="{142B7127-0CCC-4A4D-B6CD-770DDD9055B5}" type="pres">
      <dgm:prSet presAssocID="{B48D819D-D187-40D5-BA96-5D257759074C}" presName="spacerBetweenCircleAndCallout" presStyleCnt="0">
        <dgm:presLayoutVars/>
      </dgm:prSet>
      <dgm:spPr/>
    </dgm:pt>
    <dgm:pt modelId="{94C93A6B-D3FC-4CD2-A070-8BBC6FC99331}" type="pres">
      <dgm:prSet presAssocID="{8CE3D9D5-83FC-439C-AB6D-F360B699DECA}" presName="nodeText" presStyleLbl="alignAccFollowNode1" presStyleIdx="5" presStyleCnt="6">
        <dgm:presLayoutVars>
          <dgm:bulletEnabled val="1"/>
        </dgm:presLayoutVars>
      </dgm:prSet>
      <dgm:spPr/>
    </dgm:pt>
  </dgm:ptLst>
  <dgm:cxnLst>
    <dgm:cxn modelId="{AD529900-9D0B-41C4-A8B9-1AF6CED5F7BC}" type="presOf" srcId="{8CE3D9D5-83FC-439C-AB6D-F360B699DECA}" destId="{94C93A6B-D3FC-4CD2-A070-8BBC6FC99331}" srcOrd="0" destOrd="0" presId="urn:microsoft.com/office/officeart/2016/7/layout/LinearArrowProcessNumbered"/>
    <dgm:cxn modelId="{2F53A403-FD68-4F95-AE3F-37BAAB4F0A63}" type="presOf" srcId="{B48D819D-D187-40D5-BA96-5D257759074C}" destId="{E4A4FFAF-36A9-49B3-A75C-94D48495A555}" srcOrd="0" destOrd="0" presId="urn:microsoft.com/office/officeart/2016/7/layout/LinearArrowProcessNumbered"/>
    <dgm:cxn modelId="{9AF09F0D-16B2-40EB-B525-DBB32C2C1BE5}" type="presOf" srcId="{CCE31738-34E7-4FFD-BB0B-E7C7EBE02E5F}" destId="{9059F856-C7FB-493F-BC29-FDE077147922}" srcOrd="0" destOrd="0" presId="urn:microsoft.com/office/officeart/2016/7/layout/LinearArrowProcessNumbered"/>
    <dgm:cxn modelId="{91E72273-E5EE-489C-823A-524813484B88}" srcId="{BF134861-1970-46ED-A9A0-5F07593AD87E}" destId="{8CE3D9D5-83FC-439C-AB6D-F360B699DECA}" srcOrd="1" destOrd="0" parTransId="{D6545432-77BE-4BF4-B1B1-9DDCF1A92E96}" sibTransId="{B48D819D-D187-40D5-BA96-5D257759074C}"/>
    <dgm:cxn modelId="{A4E69C8D-9E67-4A8C-BDD8-276A2A70A165}" type="presOf" srcId="{8271141A-4875-4301-B53B-51EF51D9A9A8}" destId="{65B93210-EB73-4F99-8855-1208E8B72086}" srcOrd="0" destOrd="0" presId="urn:microsoft.com/office/officeart/2016/7/layout/LinearArrowProcessNumbered"/>
    <dgm:cxn modelId="{3B0264C5-0100-4AFC-B691-B9F4E69F20ED}" srcId="{BF134861-1970-46ED-A9A0-5F07593AD87E}" destId="{8271141A-4875-4301-B53B-51EF51D9A9A8}" srcOrd="0" destOrd="0" parTransId="{6F3FFAD2-632E-41FA-B835-47947AA21B8A}" sibTransId="{CCE31738-34E7-4FFD-BB0B-E7C7EBE02E5F}"/>
    <dgm:cxn modelId="{EFB72CE9-41E5-4007-8FF3-E29B76FAD75A}" type="presOf" srcId="{BF134861-1970-46ED-A9A0-5F07593AD87E}" destId="{BB365293-5F00-41C8-A5CB-A67535156FAF}" srcOrd="0" destOrd="0" presId="urn:microsoft.com/office/officeart/2016/7/layout/LinearArrowProcessNumbered"/>
    <dgm:cxn modelId="{2986A891-5DDB-48F8-953F-E42A4D6528A7}" type="presParOf" srcId="{BB365293-5F00-41C8-A5CB-A67535156FAF}" destId="{D69EA668-B553-46F7-8900-D183F9183929}" srcOrd="0" destOrd="0" presId="urn:microsoft.com/office/officeart/2016/7/layout/LinearArrowProcessNumbered"/>
    <dgm:cxn modelId="{0409D89C-F7A7-4B10-A56B-446CED26CA68}" type="presParOf" srcId="{D69EA668-B553-46F7-8900-D183F9183929}" destId="{54CCBCD4-1979-4749-AA55-E019DB4FD792}" srcOrd="0" destOrd="0" presId="urn:microsoft.com/office/officeart/2016/7/layout/LinearArrowProcessNumbered"/>
    <dgm:cxn modelId="{5CBFCB03-AEA1-4506-BEC2-BA2C6BB0A16B}" type="presParOf" srcId="{D69EA668-B553-46F7-8900-D183F9183929}" destId="{C303411A-9472-4467-A23F-6BD046E47669}" srcOrd="1" destOrd="0" presId="urn:microsoft.com/office/officeart/2016/7/layout/LinearArrowProcessNumbered"/>
    <dgm:cxn modelId="{7C2B974D-694C-4A07-A7D9-827B3C88DEE2}" type="presParOf" srcId="{C303411A-9472-4467-A23F-6BD046E47669}" destId="{78D9A1AB-812D-4D49-B024-812CDECEBF15}" srcOrd="0" destOrd="0" presId="urn:microsoft.com/office/officeart/2016/7/layout/LinearArrowProcessNumbered"/>
    <dgm:cxn modelId="{6D329B6C-4A27-475B-B564-7D43E8CA42AC}" type="presParOf" srcId="{C303411A-9472-4467-A23F-6BD046E47669}" destId="{7D1341DA-14D4-47E0-B7EF-F4F01103AA28}" srcOrd="1" destOrd="0" presId="urn:microsoft.com/office/officeart/2016/7/layout/LinearArrowProcessNumbered"/>
    <dgm:cxn modelId="{B7FFB48D-9B3F-4F39-A894-246586BB3FD9}" type="presParOf" srcId="{C303411A-9472-4467-A23F-6BD046E47669}" destId="{9059F856-C7FB-493F-BC29-FDE077147922}" srcOrd="2" destOrd="0" presId="urn:microsoft.com/office/officeart/2016/7/layout/LinearArrowProcessNumbered"/>
    <dgm:cxn modelId="{1CB0DF4D-5443-470C-9860-1E6DB4F47DB9}" type="presParOf" srcId="{C303411A-9472-4467-A23F-6BD046E47669}" destId="{39CB8C52-2361-4CA6-BFF5-8836EA59BF12}" srcOrd="3" destOrd="0" presId="urn:microsoft.com/office/officeart/2016/7/layout/LinearArrowProcessNumbered"/>
    <dgm:cxn modelId="{DF1E8187-F68F-4CF1-95F6-1CFED097B7E9}" type="presParOf" srcId="{D69EA668-B553-46F7-8900-D183F9183929}" destId="{65B93210-EB73-4F99-8855-1208E8B72086}" srcOrd="2" destOrd="0" presId="urn:microsoft.com/office/officeart/2016/7/layout/LinearArrowProcessNumbered"/>
    <dgm:cxn modelId="{57E18FE3-2533-4BA8-96F5-C201692074DB}" type="presParOf" srcId="{BB365293-5F00-41C8-A5CB-A67535156FAF}" destId="{8EF55CF7-B952-4E4D-A70C-CD3C6890EB9D}" srcOrd="1" destOrd="0" presId="urn:microsoft.com/office/officeart/2016/7/layout/LinearArrowProcessNumbered"/>
    <dgm:cxn modelId="{208A949B-7723-417D-81F2-8F6D04EEFC90}" type="presParOf" srcId="{BB365293-5F00-41C8-A5CB-A67535156FAF}" destId="{7267418D-6C6C-4847-8FA6-6D7FF62B7567}" srcOrd="2" destOrd="0" presId="urn:microsoft.com/office/officeart/2016/7/layout/LinearArrowProcessNumbered"/>
    <dgm:cxn modelId="{FC07D9F5-23B9-41C3-83F1-5CAEA6574E38}" type="presParOf" srcId="{7267418D-6C6C-4847-8FA6-6D7FF62B7567}" destId="{F245BC37-D315-4678-9916-7D56DC96734C}" srcOrd="0" destOrd="0" presId="urn:microsoft.com/office/officeart/2016/7/layout/LinearArrowProcessNumbered"/>
    <dgm:cxn modelId="{0714EA85-1B89-4B3E-9275-85C3291A8DEF}" type="presParOf" srcId="{7267418D-6C6C-4847-8FA6-6D7FF62B7567}" destId="{5E38F1CF-CDDA-48EC-9928-0D83B85838C4}" srcOrd="1" destOrd="0" presId="urn:microsoft.com/office/officeart/2016/7/layout/LinearArrowProcessNumbered"/>
    <dgm:cxn modelId="{EBD96A28-DB45-482B-BD04-5B4D5C136FE5}" type="presParOf" srcId="{5E38F1CF-CDDA-48EC-9928-0D83B85838C4}" destId="{C8CEF05A-3D0C-4502-B7E9-BD5D7EBF2E08}" srcOrd="0" destOrd="0" presId="urn:microsoft.com/office/officeart/2016/7/layout/LinearArrowProcessNumbered"/>
    <dgm:cxn modelId="{2F0A98A1-8233-4DBF-8D2C-D4729C67C267}" type="presParOf" srcId="{5E38F1CF-CDDA-48EC-9928-0D83B85838C4}" destId="{C6A98E14-3BAB-4ED2-8A2F-C3446791A9C9}" srcOrd="1" destOrd="0" presId="urn:microsoft.com/office/officeart/2016/7/layout/LinearArrowProcessNumbered"/>
    <dgm:cxn modelId="{6D9B0FD1-03C1-4BFF-BBD1-A65CA86FC355}" type="presParOf" srcId="{5E38F1CF-CDDA-48EC-9928-0D83B85838C4}" destId="{E4A4FFAF-36A9-49B3-A75C-94D48495A555}" srcOrd="2" destOrd="0" presId="urn:microsoft.com/office/officeart/2016/7/layout/LinearArrowProcessNumbered"/>
    <dgm:cxn modelId="{A6719B97-ECB8-49FE-AB4A-B13742D06B3A}" type="presParOf" srcId="{5E38F1CF-CDDA-48EC-9928-0D83B85838C4}" destId="{142B7127-0CCC-4A4D-B6CD-770DDD9055B5}" srcOrd="3" destOrd="0" presId="urn:microsoft.com/office/officeart/2016/7/layout/LinearArrowProcessNumbered"/>
    <dgm:cxn modelId="{78E08C6F-C5E4-4B1C-8CFC-B8E3710D1C43}" type="presParOf" srcId="{7267418D-6C6C-4847-8FA6-6D7FF62B7567}" destId="{94C93A6B-D3FC-4CD2-A070-8BBC6FC99331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BB230-6C8A-4687-B48D-15EE39EA58B9}">
      <dsp:nvSpPr>
        <dsp:cNvPr id="0" name=""/>
        <dsp:cNvSpPr/>
      </dsp:nvSpPr>
      <dsp:spPr>
        <a:xfrm>
          <a:off x="1314449" y="1110052"/>
          <a:ext cx="1051560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CA59A-48E2-4DEB-B03D-3E582083090F}">
      <dsp:nvSpPr>
        <dsp:cNvPr id="0" name=""/>
        <dsp:cNvSpPr/>
      </dsp:nvSpPr>
      <dsp:spPr>
        <a:xfrm>
          <a:off x="2429103" y="1021754"/>
          <a:ext cx="120929" cy="22708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6CC6E-356E-4F4F-91A1-56F469975716}">
      <dsp:nvSpPr>
        <dsp:cNvPr id="0" name=""/>
        <dsp:cNvSpPr/>
      </dsp:nvSpPr>
      <dsp:spPr>
        <a:xfrm>
          <a:off x="634866" y="561949"/>
          <a:ext cx="1096277" cy="1096277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42" tIns="42542" rIns="42542" bIns="42542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kern="1200" dirty="0"/>
            <a:t>1</a:t>
          </a:r>
        </a:p>
      </dsp:txBody>
      <dsp:txXfrm>
        <a:off x="795412" y="722495"/>
        <a:ext cx="775185" cy="775185"/>
      </dsp:txXfrm>
    </dsp:sp>
    <dsp:sp modelId="{B2962C61-96C7-4962-9380-DF33371322BF}">
      <dsp:nvSpPr>
        <dsp:cNvPr id="0" name=""/>
        <dsp:cNvSpPr/>
      </dsp:nvSpPr>
      <dsp:spPr>
        <a:xfrm>
          <a:off x="0" y="1823824"/>
          <a:ext cx="236601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33" tIns="165100" rIns="186633" bIns="1651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Understand what the current molecular radiotherapy service looks like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0" y="2216944"/>
        <a:ext cx="2366010" cy="1572480"/>
      </dsp:txXfrm>
    </dsp:sp>
    <dsp:sp modelId="{5C148F9B-6EF7-48DB-BD4D-2A1EBDB3820F}">
      <dsp:nvSpPr>
        <dsp:cNvPr id="0" name=""/>
        <dsp:cNvSpPr/>
      </dsp:nvSpPr>
      <dsp:spPr>
        <a:xfrm>
          <a:off x="2628899" y="1110016"/>
          <a:ext cx="2366010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CD5F4-2922-448A-966A-CD51DBC771B5}">
      <dsp:nvSpPr>
        <dsp:cNvPr id="0" name=""/>
        <dsp:cNvSpPr/>
      </dsp:nvSpPr>
      <dsp:spPr>
        <a:xfrm>
          <a:off x="5058003" y="1021721"/>
          <a:ext cx="120929" cy="227130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7EEC4-B696-4ECF-82D2-E255B14DF7F4}">
      <dsp:nvSpPr>
        <dsp:cNvPr id="0" name=""/>
        <dsp:cNvSpPr/>
      </dsp:nvSpPr>
      <dsp:spPr>
        <a:xfrm>
          <a:off x="3263766" y="561913"/>
          <a:ext cx="1096277" cy="1096277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42" tIns="42542" rIns="42542" bIns="42542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kern="1200"/>
            <a:t>2</a:t>
          </a:r>
          <a:endParaRPr lang="en-US" sz="4800" b="0" kern="1200" dirty="0"/>
        </a:p>
      </dsp:txBody>
      <dsp:txXfrm>
        <a:off x="3424312" y="722459"/>
        <a:ext cx="775185" cy="775185"/>
      </dsp:txXfrm>
    </dsp:sp>
    <dsp:sp modelId="{4E3187BC-B8D1-414B-A30B-6EAE50584A1B}">
      <dsp:nvSpPr>
        <dsp:cNvPr id="0" name=""/>
        <dsp:cNvSpPr/>
      </dsp:nvSpPr>
      <dsp:spPr>
        <a:xfrm>
          <a:off x="2628899" y="1823785"/>
          <a:ext cx="236601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33" tIns="165100" rIns="186633" bIns="1651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Evaluate the current provision and identify opportunities to optimise the service model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628899" y="2216905"/>
        <a:ext cx="2366010" cy="1572480"/>
      </dsp:txXfrm>
    </dsp:sp>
    <dsp:sp modelId="{78D9A1AB-812D-4D49-B024-812CDECEBF15}">
      <dsp:nvSpPr>
        <dsp:cNvPr id="0" name=""/>
        <dsp:cNvSpPr/>
      </dsp:nvSpPr>
      <dsp:spPr>
        <a:xfrm>
          <a:off x="5257800" y="1110033"/>
          <a:ext cx="2366010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1341DA-14D4-47E0-B7EF-F4F01103AA28}">
      <dsp:nvSpPr>
        <dsp:cNvPr id="0" name=""/>
        <dsp:cNvSpPr/>
      </dsp:nvSpPr>
      <dsp:spPr>
        <a:xfrm>
          <a:off x="7686903" y="1021735"/>
          <a:ext cx="120929" cy="227143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9F856-C7FB-493F-BC29-FDE077147922}">
      <dsp:nvSpPr>
        <dsp:cNvPr id="0" name=""/>
        <dsp:cNvSpPr/>
      </dsp:nvSpPr>
      <dsp:spPr>
        <a:xfrm>
          <a:off x="5892666" y="561930"/>
          <a:ext cx="1096277" cy="1096277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42" tIns="42542" rIns="42542" bIns="42542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kern="120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3</a:t>
          </a:r>
          <a:endParaRPr lang="en-US" sz="4800" b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6053212" y="722476"/>
        <a:ext cx="775185" cy="775185"/>
      </dsp:txXfrm>
    </dsp:sp>
    <dsp:sp modelId="{65B93210-EB73-4F99-8855-1208E8B72086}">
      <dsp:nvSpPr>
        <dsp:cNvPr id="0" name=""/>
        <dsp:cNvSpPr/>
      </dsp:nvSpPr>
      <dsp:spPr>
        <a:xfrm>
          <a:off x="5257800" y="1823824"/>
          <a:ext cx="236601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33" tIns="165100" rIns="186633" bIns="1651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Consider alternative models of care and select the approach to take forward</a:t>
          </a:r>
          <a:endParaRPr lang="en-US" sz="16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5257800" y="2216944"/>
        <a:ext cx="2366010" cy="1572480"/>
      </dsp:txXfrm>
    </dsp:sp>
    <dsp:sp modelId="{C8CEF05A-3D0C-4502-B7E9-BD5D7EBF2E08}">
      <dsp:nvSpPr>
        <dsp:cNvPr id="0" name=""/>
        <dsp:cNvSpPr/>
      </dsp:nvSpPr>
      <dsp:spPr>
        <a:xfrm>
          <a:off x="7886700" y="1110033"/>
          <a:ext cx="1183005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4FFAF-36A9-49B3-A75C-94D48495A555}">
      <dsp:nvSpPr>
        <dsp:cNvPr id="0" name=""/>
        <dsp:cNvSpPr/>
      </dsp:nvSpPr>
      <dsp:spPr>
        <a:xfrm>
          <a:off x="8521566" y="561930"/>
          <a:ext cx="1096277" cy="1096277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42" tIns="42542" rIns="42542" bIns="42542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kern="120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4</a:t>
          </a:r>
          <a:endParaRPr lang="en-US" sz="4800" b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8682112" y="722476"/>
        <a:ext cx="775185" cy="775185"/>
      </dsp:txXfrm>
    </dsp:sp>
    <dsp:sp modelId="{94C93A6B-D3FC-4CD2-A070-8BBC6FC99331}">
      <dsp:nvSpPr>
        <dsp:cNvPr id="0" name=""/>
        <dsp:cNvSpPr/>
      </dsp:nvSpPr>
      <dsp:spPr>
        <a:xfrm>
          <a:off x="7886700" y="1823824"/>
          <a:ext cx="236601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33" tIns="165100" rIns="186633" bIns="1651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Develop an implementation plan with key actions and responsibilities</a:t>
          </a:r>
          <a:endParaRPr lang="en-US" sz="16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7886700" y="2216944"/>
        <a:ext cx="2366010" cy="1572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9A1AB-812D-4D49-B024-812CDECEBF15}">
      <dsp:nvSpPr>
        <dsp:cNvPr id="0" name=""/>
        <dsp:cNvSpPr/>
      </dsp:nvSpPr>
      <dsp:spPr>
        <a:xfrm>
          <a:off x="2628899" y="1110755"/>
          <a:ext cx="2103120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1341DA-14D4-47E0-B7EF-F4F01103AA28}">
      <dsp:nvSpPr>
        <dsp:cNvPr id="0" name=""/>
        <dsp:cNvSpPr/>
      </dsp:nvSpPr>
      <dsp:spPr>
        <a:xfrm>
          <a:off x="4858207" y="993883"/>
          <a:ext cx="241858" cy="300619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9F856-C7FB-493F-BC29-FDE077147922}">
      <dsp:nvSpPr>
        <dsp:cNvPr id="0" name=""/>
        <dsp:cNvSpPr/>
      </dsp:nvSpPr>
      <dsp:spPr>
        <a:xfrm>
          <a:off x="1598999" y="350469"/>
          <a:ext cx="1520643" cy="1520643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529" tIns="59529" rIns="59529" bIns="59529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3</a:t>
          </a:r>
        </a:p>
      </dsp:txBody>
      <dsp:txXfrm>
        <a:off x="1821692" y="573162"/>
        <a:ext cx="1075257" cy="1075257"/>
      </dsp:txXfrm>
    </dsp:sp>
    <dsp:sp modelId="{65B93210-EB73-4F99-8855-1208E8B72086}">
      <dsp:nvSpPr>
        <dsp:cNvPr id="0" name=""/>
        <dsp:cNvSpPr/>
      </dsp:nvSpPr>
      <dsp:spPr>
        <a:xfrm>
          <a:off x="0" y="2035269"/>
          <a:ext cx="473202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bg1">
            <a:lumMod val="5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3267" tIns="165100" rIns="373267" bIns="165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>
              <a:solidFill>
                <a:schemeClr val="bg1"/>
              </a:solidFill>
            </a:rPr>
            <a:t>Consider alternative models of care and select the approach to take forward</a:t>
          </a:r>
          <a:endParaRPr lang="en-US" sz="2000" b="0" kern="1200" dirty="0">
            <a:solidFill>
              <a:schemeClr val="bg1"/>
            </a:solidFill>
          </a:endParaRPr>
        </a:p>
      </dsp:txBody>
      <dsp:txXfrm>
        <a:off x="0" y="2428389"/>
        <a:ext cx="4732020" cy="1572480"/>
      </dsp:txXfrm>
    </dsp:sp>
    <dsp:sp modelId="{C8CEF05A-3D0C-4502-B7E9-BD5D7EBF2E08}">
      <dsp:nvSpPr>
        <dsp:cNvPr id="0" name=""/>
        <dsp:cNvSpPr/>
      </dsp:nvSpPr>
      <dsp:spPr>
        <a:xfrm>
          <a:off x="5257800" y="1117446"/>
          <a:ext cx="2366010" cy="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4FFAF-36A9-49B3-A75C-94D48495A555}">
      <dsp:nvSpPr>
        <dsp:cNvPr id="0" name=""/>
        <dsp:cNvSpPr/>
      </dsp:nvSpPr>
      <dsp:spPr>
        <a:xfrm>
          <a:off x="6863488" y="357157"/>
          <a:ext cx="1520643" cy="1520643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09" tIns="59009" rIns="59009" bIns="59009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4</a:t>
          </a:r>
        </a:p>
      </dsp:txBody>
      <dsp:txXfrm>
        <a:off x="7086181" y="579850"/>
        <a:ext cx="1075257" cy="1075257"/>
      </dsp:txXfrm>
    </dsp:sp>
    <dsp:sp modelId="{94C93A6B-D3FC-4CD2-A070-8BBC6FC99331}">
      <dsp:nvSpPr>
        <dsp:cNvPr id="0" name=""/>
        <dsp:cNvSpPr/>
      </dsp:nvSpPr>
      <dsp:spPr>
        <a:xfrm>
          <a:off x="5257800" y="2035269"/>
          <a:ext cx="473202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bg1">
            <a:lumMod val="5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3267" tIns="165100" rIns="373267" bIns="165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>
              <a:solidFill>
                <a:schemeClr val="bg1"/>
              </a:solidFill>
            </a:rPr>
            <a:t>Develop an implementation plan with key actions and responsibilities</a:t>
          </a:r>
          <a:endParaRPr lang="en-US" sz="2000" b="0" kern="1200" dirty="0">
            <a:solidFill>
              <a:schemeClr val="bg1"/>
            </a:solidFill>
          </a:endParaRPr>
        </a:p>
      </dsp:txBody>
      <dsp:txXfrm>
        <a:off x="5257800" y="2428389"/>
        <a:ext cx="4732020" cy="1572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5578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68084"/>
            <a:ext cx="3932237" cy="789316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68085"/>
            <a:ext cx="6172200" cy="459296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2A0C04-7758-4502-8A17-BE50BF92A5F9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89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33575A-0848-453A-A03A-F26CA19FDF7F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40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50829"/>
            <a:ext cx="2628900" cy="49261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50829"/>
            <a:ext cx="7734300" cy="4926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1DA821-F05F-47D1-8EED-6829C605AF07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04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3088" y="6452557"/>
            <a:ext cx="4494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>
                    <a:lumMod val="85000"/>
                  </a:schemeClr>
                </a:solidFill>
              </a:rPr>
              <a:t>Date of Preparation: July 2017</a:t>
            </a:r>
          </a:p>
        </p:txBody>
      </p:sp>
    </p:spTree>
    <p:extLst>
      <p:ext uri="{BB962C8B-B14F-4D97-AF65-F5344CB8AC3E}">
        <p14:creationId xmlns:p14="http://schemas.microsoft.com/office/powerpoint/2010/main" val="164486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F3B3DD-B775-44B2-8EAE-C4F6E6F0C1A7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6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2C6DE8-0F1C-429F-B30D-6F6C56E5381F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84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6DA28D-5F3C-472E-8F43-87FBA6E66132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4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045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688A99-62C7-44CC-8159-2B5C9637F956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88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638B1E-A11A-46BA-8049-78DC93B1EC98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2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B3388BA-ADDB-4FE1-AE45-3C2A9214C1A8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0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68082"/>
            <a:ext cx="3932237" cy="789317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68082"/>
            <a:ext cx="6172200" cy="45929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4A6D22-686C-4FAB-8A7D-00D8EA108977}"/>
              </a:ext>
            </a:extLst>
          </p:cNvPr>
          <p:cNvSpPr/>
          <p:nvPr userDrawn="1"/>
        </p:nvSpPr>
        <p:spPr>
          <a:xfrm>
            <a:off x="0" y="6545262"/>
            <a:ext cx="12192000" cy="31273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38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2464AC"/>
          </a:solidFill>
          <a:ln>
            <a:solidFill>
              <a:srgbClr val="2464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80226"/>
            <a:ext cx="10515600" cy="4796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 flipV="1">
            <a:off x="838200" y="1173193"/>
            <a:ext cx="10515600" cy="14168"/>
          </a:xfrm>
          <a:prstGeom prst="line">
            <a:avLst/>
          </a:prstGeom>
          <a:ln w="28575">
            <a:solidFill>
              <a:srgbClr val="2464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49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Optimising Models of Care for Molecular Radiotherapy Services at </a:t>
            </a:r>
            <a:r>
              <a:rPr lang="en-GB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Insert Name</a:t>
            </a:r>
            <a:r>
              <a:rPr lang="en-GB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Implementation Planning Meeting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1607A4-062A-41B2-B83D-141A0C197161}"/>
              </a:ext>
            </a:extLst>
          </p:cNvPr>
          <p:cNvSpPr txBox="1"/>
          <p:nvPr/>
        </p:nvSpPr>
        <p:spPr>
          <a:xfrm>
            <a:off x="132080" y="6498233"/>
            <a:ext cx="3037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Job code: AAA-Lu177-UK-1217</a:t>
            </a:r>
            <a:br>
              <a:rPr lang="en-GB" sz="1100" dirty="0"/>
            </a:br>
            <a:r>
              <a:rPr lang="en-GB" sz="1100" dirty="0"/>
              <a:t>Date of preparation: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198417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32114" y="3235496"/>
            <a:ext cx="3429000" cy="653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Reimbursement, logistics </a:t>
            </a:r>
            <a:b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practicalities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32114" y="4549664"/>
            <a:ext cx="3429000" cy="653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SWOT analysis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32114" y="1926771"/>
            <a:ext cx="3429000" cy="6531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pathway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would the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insert name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molecular radiotherapy service operate using the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insert service model name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model?</a:t>
            </a:r>
          </a:p>
        </p:txBody>
      </p:sp>
      <p:sp>
        <p:nvSpPr>
          <p:cNvPr id="6" name="Oval 5"/>
          <p:cNvSpPr/>
          <p:nvPr/>
        </p:nvSpPr>
        <p:spPr>
          <a:xfrm>
            <a:off x="566057" y="1807029"/>
            <a:ext cx="881743" cy="8817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66057" y="3121197"/>
            <a:ext cx="881743" cy="8817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057" y="4435365"/>
            <a:ext cx="881743" cy="8817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198" y="2307767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15 mins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84326" y="3611641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30 mins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84326" y="4925809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15 mins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41250" y="1784416"/>
            <a:ext cx="6400800" cy="955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Create a detailed molecular radiotherapy service map of the new model starting from the decision to treat and finishing at the point at which the patients treatment episode is completed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62986" y="2090058"/>
            <a:ext cx="778264" cy="31266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341250" y="3046945"/>
            <a:ext cx="6400800" cy="3049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Understand the practical implications of pathway implementation.</a:t>
            </a: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[Some possible service elements to consider are provided here. Are these relevant to your service? Are there others that should also be included as a prompt for the exercise?]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 and revenue, including reimbursement pathway and tariff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rooms 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HCP resource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Timelines</a:t>
            </a:r>
          </a:p>
          <a:p>
            <a:r>
              <a:rPr lang="en-GB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Radiopharmacy</a:t>
            </a: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impact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opportunities and challenges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561114" y="3368609"/>
            <a:ext cx="778264" cy="31266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4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Mid-morning break</a:t>
            </a:r>
          </a:p>
        </p:txBody>
      </p:sp>
      <p:pic>
        <p:nvPicPr>
          <p:cNvPr id="6" name="Graphic 5" descr="Te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9721" y="2528470"/>
            <a:ext cx="914400" cy="914400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054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2: Blended Care an Integrated service </a:t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351262"/>
              </p:ext>
            </p:extLst>
          </p:nvPr>
        </p:nvGraphicFramePr>
        <p:xfrm>
          <a:off x="838200" y="1266824"/>
          <a:ext cx="10515600" cy="4964113"/>
        </p:xfrm>
        <a:graphic>
          <a:graphicData uri="http://schemas.openxmlformats.org/drawingml/2006/table">
            <a:tbl>
              <a:tblPr firstRow="1" firstCol="1" bandRow="1"/>
              <a:tblGrid>
                <a:gridCol w="5950254">
                  <a:extLst>
                    <a:ext uri="{9D8B030D-6E8A-4147-A177-3AD203B41FA5}">
                      <a16:colId xmlns:a16="http://schemas.microsoft.com/office/drawing/2014/main" val="2781561525"/>
                    </a:ext>
                  </a:extLst>
                </a:gridCol>
                <a:gridCol w="4565346">
                  <a:extLst>
                    <a:ext uri="{9D8B030D-6E8A-4147-A177-3AD203B41FA5}">
                      <a16:colId xmlns:a16="http://schemas.microsoft.com/office/drawing/2014/main" val="696378471"/>
                    </a:ext>
                  </a:extLst>
                </a:gridCol>
              </a:tblGrid>
              <a:tr h="1295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Delivery of aspects of treatment in a community setting or at different sites, as part of wider initiative to provide care closer to the patient’s home and release hospital day unit capacity</a:t>
                      </a:r>
                    </a:p>
                  </a:txBody>
                  <a:tcPr marL="66993" marR="669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3C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b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Considerations for implementation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Capacity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Is there 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capacity for an extended  molecular radiotherapy? 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Capability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What is the current molecular radiotherapy pathway configuration? What training will the team require for drug administration and preparation?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is the size of the anticipated patient population?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is the financial impact of hospital travel for both the Trust and the patient?</a:t>
                      </a:r>
                    </a:p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993" marR="6699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079752"/>
                  </a:ext>
                </a:extLst>
              </a:tr>
              <a:tr h="3668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b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Opportunities</a:t>
                      </a:r>
                      <a:endParaRPr lang="en-GB" sz="14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Insert relevant opportunities such as providing care closer to home, optimising treatment time in the main hospital unit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Challenges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Insert relevant challenges such as complexity of delivery of treatment or availability of trained staff 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993" marR="6699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593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175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32114" y="3235496"/>
            <a:ext cx="3429000" cy="65314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Reimbursement, logistics </a:t>
            </a:r>
            <a:b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practicalities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32114" y="4549664"/>
            <a:ext cx="3429000" cy="65314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SWOT analysis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32114" y="1926771"/>
            <a:ext cx="3429000" cy="65314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pathway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would the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insert name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molecular radiotherapy service operate using the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insert service model name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model?</a:t>
            </a:r>
          </a:p>
        </p:txBody>
      </p:sp>
      <p:sp>
        <p:nvSpPr>
          <p:cNvPr id="6" name="Oval 5"/>
          <p:cNvSpPr/>
          <p:nvPr/>
        </p:nvSpPr>
        <p:spPr>
          <a:xfrm>
            <a:off x="566057" y="1807029"/>
            <a:ext cx="881743" cy="88174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66057" y="3121197"/>
            <a:ext cx="881743" cy="88174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6057" y="4435365"/>
            <a:ext cx="881743" cy="88174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198" y="2307767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15 mins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84326" y="3611641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30 mins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84326" y="4925809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15 mins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41250" y="1784416"/>
            <a:ext cx="6400800" cy="955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Create a detailed molecular radiotherapy service map of the new model starting from the decision to treat and finishing at the point at which the patient’s treatment episode is completed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62986" y="2090058"/>
            <a:ext cx="778264" cy="31266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341250" y="3046945"/>
            <a:ext cx="6400800" cy="3049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Understand the practical implications of pathway implementation.</a:t>
            </a: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[Some possible service elements to consider are provided here. Are these relevant to your service? Are there others that should also be included as a prompt for the exercise?]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 and revenue, including reimbursement pathway and tariff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Delivery site(s)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HCP resource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Timelines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Pharmacy impact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opportunities and challenges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561114" y="3368609"/>
            <a:ext cx="778264" cy="31266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44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Lunch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5" name="Graphic 4" descr="Fork and kn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8188" y="264633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82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Service model decision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Facilitated discussion</a:t>
            </a:r>
          </a:p>
        </p:txBody>
      </p:sp>
    </p:spTree>
    <p:extLst>
      <p:ext uri="{BB962C8B-B14F-4D97-AF65-F5344CB8AC3E}">
        <p14:creationId xmlns:p14="http://schemas.microsoft.com/office/powerpoint/2010/main" val="1835865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Implementation action planning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4863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Action planning – implementation and responsibilities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79650" y="1412776"/>
            <a:ext cx="7848798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For the agreed new model of care, agree:</a:t>
            </a:r>
          </a:p>
        </p:txBody>
      </p:sp>
      <p:sp>
        <p:nvSpPr>
          <p:cNvPr id="6" name="Rectangle 5"/>
          <p:cNvSpPr/>
          <p:nvPr/>
        </p:nvSpPr>
        <p:spPr>
          <a:xfrm>
            <a:off x="2292102" y="2348880"/>
            <a:ext cx="178767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What?</a:t>
            </a:r>
          </a:p>
        </p:txBody>
      </p:sp>
      <p:sp>
        <p:nvSpPr>
          <p:cNvPr id="7" name="Rectangle 6"/>
          <p:cNvSpPr/>
          <p:nvPr/>
        </p:nvSpPr>
        <p:spPr>
          <a:xfrm>
            <a:off x="4416375" y="2348880"/>
            <a:ext cx="5712073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What are the key steps and actions needed to implement service redesign? Be specific and list these in detail</a:t>
            </a:r>
          </a:p>
        </p:txBody>
      </p:sp>
      <p:sp>
        <p:nvSpPr>
          <p:cNvPr id="8" name="Rectangle 7"/>
          <p:cNvSpPr/>
          <p:nvPr/>
        </p:nvSpPr>
        <p:spPr>
          <a:xfrm>
            <a:off x="2292102" y="3212976"/>
            <a:ext cx="178767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Who?</a:t>
            </a:r>
          </a:p>
        </p:txBody>
      </p:sp>
      <p:sp>
        <p:nvSpPr>
          <p:cNvPr id="9" name="Rectangle 8"/>
          <p:cNvSpPr/>
          <p:nvPr/>
        </p:nvSpPr>
        <p:spPr>
          <a:xfrm>
            <a:off x="4416375" y="3212976"/>
            <a:ext cx="5712073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Assign responsibility for each task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73970" y="4077072"/>
            <a:ext cx="178767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How?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98243" y="4077072"/>
            <a:ext cx="5712073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Ensure that there is a clear plan to action each task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5306" y="4941168"/>
            <a:ext cx="1787674" cy="64807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When?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09579" y="4941168"/>
            <a:ext cx="5712073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Assign a completion date for each task, and interim review meetings if necessary</a:t>
            </a:r>
          </a:p>
        </p:txBody>
      </p:sp>
    </p:spTree>
    <p:extLst>
      <p:ext uri="{BB962C8B-B14F-4D97-AF65-F5344CB8AC3E}">
        <p14:creationId xmlns:p14="http://schemas.microsoft.com/office/powerpoint/2010/main" val="509837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Summary and close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00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Welcome and introductions</a:t>
            </a:r>
          </a:p>
        </p:txBody>
      </p:sp>
    </p:spTree>
    <p:extLst>
      <p:ext uri="{BB962C8B-B14F-4D97-AF65-F5344CB8AC3E}">
        <p14:creationId xmlns:p14="http://schemas.microsoft.com/office/powerpoint/2010/main" val="250811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Overarching project plan</a:t>
            </a:r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02936" y="1687398"/>
            <a:ext cx="4506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Service evaluation meeting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28368" y="1687398"/>
            <a:ext cx="4506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Implementation planning meeting</a:t>
            </a:r>
          </a:p>
        </p:txBody>
      </p:sp>
    </p:spTree>
    <p:extLst>
      <p:ext uri="{BB962C8B-B14F-4D97-AF65-F5344CB8AC3E}">
        <p14:creationId xmlns:p14="http://schemas.microsoft.com/office/powerpoint/2010/main" val="211230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Meeting objectives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2417DE6-E0DD-4767-921F-350B37B705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8585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98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Meeting agenda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0203C7-8010-461C-BA82-1235ED9FD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636200"/>
              </p:ext>
            </p:extLst>
          </p:nvPr>
        </p:nvGraphicFramePr>
        <p:xfrm>
          <a:off x="1752600" y="1434244"/>
          <a:ext cx="8686800" cy="4562367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959665">
                  <a:extLst>
                    <a:ext uri="{9D8B030D-6E8A-4147-A177-3AD203B41FA5}">
                      <a16:colId xmlns:a16="http://schemas.microsoft.com/office/drawing/2014/main" val="2949756768"/>
                    </a:ext>
                  </a:extLst>
                </a:gridCol>
                <a:gridCol w="5804046">
                  <a:extLst>
                    <a:ext uri="{9D8B030D-6E8A-4147-A177-3AD203B41FA5}">
                      <a16:colId xmlns:a16="http://schemas.microsoft.com/office/drawing/2014/main" val="1466757227"/>
                    </a:ext>
                  </a:extLst>
                </a:gridCol>
                <a:gridCol w="1923089">
                  <a:extLst>
                    <a:ext uri="{9D8B030D-6E8A-4147-A177-3AD203B41FA5}">
                      <a16:colId xmlns:a16="http://schemas.microsoft.com/office/drawing/2014/main" val="2217742925"/>
                    </a:ext>
                  </a:extLst>
                </a:gridCol>
              </a:tblGrid>
              <a:tr h="240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23539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Welcome, introductions and meeting objectives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name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4541591"/>
                  </a:ext>
                </a:extLst>
              </a:tr>
              <a:tr h="523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9.15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Recap of the service evaluation meeting outputs  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 (15 minutes)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name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0493240"/>
                  </a:ext>
                </a:extLst>
              </a:tr>
              <a:tr h="565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9.30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service mapping: Scenario 1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Presentation, workshop and facilitated discussion (60 minutes)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name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770502"/>
                  </a:ext>
                </a:extLst>
              </a:tr>
              <a:tr h="305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10.30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Coffee break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2236666"/>
                  </a:ext>
                </a:extLst>
              </a:tr>
              <a:tr h="565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10.45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service mapping: Scenario 2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Presentation, workshop and facilitated discussion (60 minutes)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name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6627676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11.45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service mapping: Scenario 3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Presentation, workshop and facilitated discussion (60 minutes)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name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232564"/>
                  </a:ext>
                </a:extLst>
              </a:tr>
              <a:tr h="336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12.45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063693"/>
                  </a:ext>
                </a:extLst>
              </a:tr>
              <a:tr h="605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13.30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model decision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Facilitated discussion (60 minutes)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name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3466193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14.30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Planning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Facilitated discussion and action planning (60 minutes)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 name]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40566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15.50</a:t>
                      </a:r>
                      <a:endParaRPr lang="en-GB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summary and close</a:t>
                      </a:r>
                      <a:endParaRPr lang="en-GB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19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Meeting housekeeping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4562" y="5076147"/>
            <a:ext cx="6101879" cy="83520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Please ensure you know the location of the nearest fire exit</a:t>
            </a:r>
          </a:p>
        </p:txBody>
      </p:sp>
      <p:sp>
        <p:nvSpPr>
          <p:cNvPr id="18" name="Content Placeholder 1"/>
          <p:cNvSpPr txBox="1">
            <a:spLocks/>
          </p:cNvSpPr>
          <p:nvPr/>
        </p:nvSpPr>
        <p:spPr bwMode="auto">
          <a:xfrm>
            <a:off x="3954560" y="2577387"/>
            <a:ext cx="5885855" cy="959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80000"/>
              </a:spcBef>
              <a:spcAft>
                <a:spcPct val="0"/>
              </a:spcAft>
              <a:buFont typeface="Arial" charset="0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400" indent="-292100" algn="l" defTabSz="457200" rtl="0" fontAlgn="base">
              <a:spcBef>
                <a:spcPct val="40000"/>
              </a:spcBef>
              <a:spcAft>
                <a:spcPct val="0"/>
              </a:spcAft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493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 welcome your full participation, and honest, direct opinions and advice</a:t>
            </a:r>
          </a:p>
        </p:txBody>
      </p: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3969076" y="1134175"/>
            <a:ext cx="5885855" cy="11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80000"/>
              </a:spcBef>
              <a:spcAft>
                <a:spcPct val="0"/>
              </a:spcAft>
              <a:buFont typeface="Arial" charset="0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400" indent="-292100" algn="l" defTabSz="457200" rtl="0" fontAlgn="base">
              <a:spcBef>
                <a:spcPct val="40000"/>
              </a:spcBef>
              <a:spcAft>
                <a:spcPct val="0"/>
              </a:spcAft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493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Please place phones on silent and avoid using laptops. There will be time during the mid-morning break to respond to important messages</a:t>
            </a:r>
          </a:p>
        </p:txBody>
      </p:sp>
      <p:sp>
        <p:nvSpPr>
          <p:cNvPr id="20" name="Content Placeholder 1"/>
          <p:cNvSpPr txBox="1">
            <a:spLocks/>
          </p:cNvSpPr>
          <p:nvPr/>
        </p:nvSpPr>
        <p:spPr bwMode="auto">
          <a:xfrm>
            <a:off x="3954560" y="3879060"/>
            <a:ext cx="5741840" cy="8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80000"/>
              </a:spcBef>
              <a:spcAft>
                <a:spcPct val="0"/>
              </a:spcAft>
              <a:buFont typeface="Arial" charset="0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400" indent="-292100" algn="l" defTabSz="457200" rtl="0" fontAlgn="base">
              <a:spcBef>
                <a:spcPct val="40000"/>
              </a:spcBef>
              <a:spcAft>
                <a:spcPct val="0"/>
              </a:spcAft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493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Please help us to keep to meeting timings. We may need to park some issues to discuss later</a:t>
            </a:r>
          </a:p>
        </p:txBody>
      </p:sp>
      <p:pic>
        <p:nvPicPr>
          <p:cNvPr id="5" name="Graphic 4" descr="Cha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6383" y="2688685"/>
            <a:ext cx="737300" cy="737300"/>
          </a:xfrm>
          <a:prstGeom prst="rect">
            <a:avLst/>
          </a:prstGeom>
        </p:spPr>
      </p:pic>
      <p:pic>
        <p:nvPicPr>
          <p:cNvPr id="11" name="Graphic 10" descr="Alarm Clock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71785" y="3911662"/>
            <a:ext cx="742635" cy="742635"/>
          </a:xfrm>
          <a:prstGeom prst="rect">
            <a:avLst/>
          </a:prstGeom>
        </p:spPr>
      </p:pic>
      <p:pic>
        <p:nvPicPr>
          <p:cNvPr id="22" name="Graphic 21" descr="Receiver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28156" y="1494191"/>
            <a:ext cx="628996" cy="628996"/>
          </a:xfrm>
          <a:prstGeom prst="rect">
            <a:avLst/>
          </a:prstGeom>
        </p:spPr>
      </p:pic>
      <p:pic>
        <p:nvPicPr>
          <p:cNvPr id="24" name="Graphic 23" descr="Fire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06822" y="5158013"/>
            <a:ext cx="671476" cy="671476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A9E04491-1BB9-479B-A351-1A89F240B3F8}"/>
              </a:ext>
            </a:extLst>
          </p:cNvPr>
          <p:cNvSpPr/>
          <p:nvPr/>
        </p:nvSpPr>
        <p:spPr>
          <a:xfrm>
            <a:off x="2534573" y="1406403"/>
            <a:ext cx="815975" cy="814388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207699F-8527-41CD-8A8E-325B6254B953}"/>
              </a:ext>
            </a:extLst>
          </p:cNvPr>
          <p:cNvSpPr/>
          <p:nvPr/>
        </p:nvSpPr>
        <p:spPr>
          <a:xfrm>
            <a:off x="2534573" y="2643237"/>
            <a:ext cx="815975" cy="814388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826EAB2-AE0F-41AE-A342-A6776C686B1B}"/>
              </a:ext>
            </a:extLst>
          </p:cNvPr>
          <p:cNvSpPr/>
          <p:nvPr/>
        </p:nvSpPr>
        <p:spPr>
          <a:xfrm>
            <a:off x="2534573" y="3885373"/>
            <a:ext cx="815975" cy="814388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5D19C3D-54C6-4515-8CB1-893048C1B381}"/>
              </a:ext>
            </a:extLst>
          </p:cNvPr>
          <p:cNvSpPr/>
          <p:nvPr/>
        </p:nvSpPr>
        <p:spPr>
          <a:xfrm>
            <a:off x="2534573" y="5127509"/>
            <a:ext cx="815975" cy="814388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87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Recap of previous meetings outcomes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16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Include a summary of the outputs of the service review meeting</a:t>
            </a: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Suggestions to include: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pressures on the system – e.g. capacity, waiting times or patient experience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opportunities for current molecular radiotherapy service improvement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Scenarios considered</a:t>
            </a:r>
          </a:p>
          <a:p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items that have been collated to inform decision making]</a:t>
            </a:r>
          </a:p>
        </p:txBody>
      </p:sp>
    </p:spTree>
    <p:extLst>
      <p:ext uri="{BB962C8B-B14F-4D97-AF65-F5344CB8AC3E}">
        <p14:creationId xmlns:p14="http://schemas.microsoft.com/office/powerpoint/2010/main" val="378033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Service pathway mapping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Service scoping and facilitated discussion</a:t>
            </a:r>
          </a:p>
        </p:txBody>
      </p:sp>
    </p:spTree>
    <p:extLst>
      <p:ext uri="{BB962C8B-B14F-4D97-AF65-F5344CB8AC3E}">
        <p14:creationId xmlns:p14="http://schemas.microsoft.com/office/powerpoint/2010/main" val="102792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1: Efficient use of hospital resources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503704"/>
              </p:ext>
            </p:extLst>
          </p:nvPr>
        </p:nvGraphicFramePr>
        <p:xfrm>
          <a:off x="838200" y="1266825"/>
          <a:ext cx="10515600" cy="4964113"/>
        </p:xfrm>
        <a:graphic>
          <a:graphicData uri="http://schemas.openxmlformats.org/drawingml/2006/table">
            <a:tbl>
              <a:tblPr firstRow="1" firstCol="1" bandRow="1"/>
              <a:tblGrid>
                <a:gridCol w="5950255">
                  <a:extLst>
                    <a:ext uri="{9D8B030D-6E8A-4147-A177-3AD203B41FA5}">
                      <a16:colId xmlns:a16="http://schemas.microsoft.com/office/drawing/2014/main" val="2780449645"/>
                    </a:ext>
                  </a:extLst>
                </a:gridCol>
                <a:gridCol w="4565345">
                  <a:extLst>
                    <a:ext uri="{9D8B030D-6E8A-4147-A177-3AD203B41FA5}">
                      <a16:colId xmlns:a16="http://schemas.microsoft.com/office/drawing/2014/main" val="4019997959"/>
                    </a:ext>
                  </a:extLst>
                </a:gridCol>
              </a:tblGrid>
              <a:tr h="1630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b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6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Efficient delivery of molecular radiotherapy in a hospital setting to provide an efficient, patient-centric hospital service </a:t>
                      </a:r>
                      <a:br>
                        <a:rPr lang="en-GB" sz="16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6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 minimises waiting times and optimises health care practitioners time and </a:t>
                      </a:r>
                      <a:r>
                        <a:rPr lang="en-GB" sz="1600" i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radiopharmacy</a:t>
                      </a:r>
                      <a:r>
                        <a:rPr lang="en-GB" sz="16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resource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3C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b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Considerations for implementation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Capacity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Is there capacity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 expanding the molecular radiotherapy service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Capability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What is the current molecular radiotherapy pathway configuration? What training will the team require for drug administration and preparation?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is the size of the anticipated patient population?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322959"/>
                  </a:ext>
                </a:extLst>
              </a:tr>
              <a:tr h="3333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b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Opportunities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Insert relevant opportunities such as </a:t>
                      </a:r>
                      <a:r>
                        <a:rPr lang="en-GB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improved confidence from delivering complex treatment by skilled staff, provided in an easily identifiable ‘cancer centre’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Challenges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Insert relevant challenges such as additional pressures on the service and additional resource use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131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95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AA">
      <a:dk1>
        <a:srgbClr val="707173"/>
      </a:dk1>
      <a:lt1>
        <a:srgbClr val="FFFFFF"/>
      </a:lt1>
      <a:dk2>
        <a:srgbClr val="A1D862"/>
      </a:dk2>
      <a:lt2>
        <a:srgbClr val="2E3192"/>
      </a:lt2>
      <a:accent1>
        <a:srgbClr val="A1D862"/>
      </a:accent1>
      <a:accent2>
        <a:srgbClr val="E47923"/>
      </a:accent2>
      <a:accent3>
        <a:srgbClr val="009BDE"/>
      </a:accent3>
      <a:accent4>
        <a:srgbClr val="A3ABB1"/>
      </a:accent4>
      <a:accent5>
        <a:srgbClr val="FFDB61"/>
      </a:accent5>
      <a:accent6>
        <a:srgbClr val="D8D7E1"/>
      </a:accent6>
      <a:hlink>
        <a:srgbClr val="F9AE00"/>
      </a:hlink>
      <a:folHlink>
        <a:srgbClr val="A2D45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68301FDFD71B4E88EEC40DDDD8D6C4" ma:contentTypeVersion="10" ma:contentTypeDescription="Create a new document." ma:contentTypeScope="" ma:versionID="587ad465da8723623a2bbe085594af09">
  <xsd:schema xmlns:xsd="http://www.w3.org/2001/XMLSchema" xmlns:xs="http://www.w3.org/2001/XMLSchema" xmlns:p="http://schemas.microsoft.com/office/2006/metadata/properties" xmlns:ns3="961df496-c4ce-42bb-969f-14552dd0895c" targetNamespace="http://schemas.microsoft.com/office/2006/metadata/properties" ma:root="true" ma:fieldsID="93515b477d4715b057710c9765950609" ns3:_="">
    <xsd:import namespace="961df496-c4ce-42bb-969f-14552dd089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1df496-c4ce-42bb-969f-14552dd089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9BC5D3-A977-4A8E-B5E0-959C4FAEE4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1df496-c4ce-42bb-969f-14552dd089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59B2BD-03B8-4D5F-83AC-96FCA43365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C5F620-2A57-4F30-9FB5-283F2C3F509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961df496-c4ce-42bb-969f-14552dd0895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4212</TotalTime>
  <Words>1025</Words>
  <Application>Microsoft Macintosh PowerPoint</Application>
  <PresentationFormat>Widescreen</PresentationFormat>
  <Paragraphs>146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Office Theme</vt:lpstr>
      <vt:lpstr>Optimising Models of Care for Molecular Radiotherapy Services at [Insert Name]</vt:lpstr>
      <vt:lpstr>Welcome and introductions</vt:lpstr>
      <vt:lpstr>Overarching project plan</vt:lpstr>
      <vt:lpstr>Meeting objectives</vt:lpstr>
      <vt:lpstr>Meeting agenda</vt:lpstr>
      <vt:lpstr>Meeting housekeeping</vt:lpstr>
      <vt:lpstr>Recap of previous meetings outcomes</vt:lpstr>
      <vt:lpstr>Service pathway mapping</vt:lpstr>
      <vt:lpstr>Scenario 1: Efficient use of hospital resources</vt:lpstr>
      <vt:lpstr>How would the [insert name] molecular radiotherapy service operate using the [insert service model name] model?</vt:lpstr>
      <vt:lpstr>Mid-morning break</vt:lpstr>
      <vt:lpstr>Scenario 2: Blended Care an Integrated service  </vt:lpstr>
      <vt:lpstr>How would the [insert name] molecular radiotherapy service operate using the [insert service model name] model?</vt:lpstr>
      <vt:lpstr>Lunch</vt:lpstr>
      <vt:lpstr>Service model decision</vt:lpstr>
      <vt:lpstr>Implementation action planning</vt:lpstr>
      <vt:lpstr>Action planning – implementation and responsibilities</vt:lpstr>
      <vt:lpstr>Summary and close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Whittington</dc:creator>
  <cp:lastModifiedBy>Lynsey Marriott</cp:lastModifiedBy>
  <cp:revision>115</cp:revision>
  <dcterms:created xsi:type="dcterms:W3CDTF">2017-04-04T09:38:22Z</dcterms:created>
  <dcterms:modified xsi:type="dcterms:W3CDTF">2021-08-24T09:13:02Z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0x0101003668301FDFD71B4E88EEC40DDDD8D6C4</vt:lpwstr>
  </property>
  <property fmtid="{D5CDD505-2E9C-101B-9397-08002B2CF9AE}" pid="3" name="MSIP_Label_80a0d41b-3816-4c83-aa40-c3f27fcb97e7_Enabled">
    <vt:lpwstr>true</vt:lpwstr>
  </property>
  <property fmtid="{D5CDD505-2E9C-101B-9397-08002B2CF9AE}" pid="4" name="MSIP_Label_80a0d41b-3816-4c83-aa40-c3f27fcb97e7_SetDate">
    <vt:lpwstr>2020-08-17T06:50:19Z</vt:lpwstr>
  </property>
  <property fmtid="{D5CDD505-2E9C-101B-9397-08002B2CF9AE}" pid="5" name="MSIP_Label_80a0d41b-3816-4c83-aa40-c3f27fcb97e7_Method">
    <vt:lpwstr>Standard</vt:lpwstr>
  </property>
  <property fmtid="{D5CDD505-2E9C-101B-9397-08002B2CF9AE}" pid="6" name="MSIP_Label_80a0d41b-3816-4c83-aa40-c3f27fcb97e7_Name">
    <vt:lpwstr>INC10788229</vt:lpwstr>
  </property>
  <property fmtid="{D5CDD505-2E9C-101B-9397-08002B2CF9AE}" pid="7" name="MSIP_Label_80a0d41b-3816-4c83-aa40-c3f27fcb97e7_SiteId">
    <vt:lpwstr>b98f0765-0764-4153-ac9c-4713ff722c48</vt:lpwstr>
  </property>
  <property fmtid="{D5CDD505-2E9C-101B-9397-08002B2CF9AE}" pid="8" name="MSIP_Label_80a0d41b-3816-4c83-aa40-c3f27fcb97e7_ActionId">
    <vt:lpwstr>9e1929e8-5c6f-433b-9ab3-c811124a8aad</vt:lpwstr>
  </property>
  <property fmtid="{D5CDD505-2E9C-101B-9397-08002B2CF9AE}" pid="9" name="MSIP_Label_80a0d41b-3816-4c83-aa40-c3f27fcb97e7_ContentBits">
    <vt:lpwstr>0</vt:lpwstr>
  </property>
</Properties>
</file>